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26" r:id="rId9"/>
    <p:sldId id="327" r:id="rId10"/>
    <p:sldId id="328" r:id="rId11"/>
    <p:sldId id="329" r:id="rId12"/>
    <p:sldId id="330" r:id="rId13"/>
    <p:sldId id="267" r:id="rId14"/>
    <p:sldId id="268" r:id="rId15"/>
    <p:sldId id="269" r:id="rId16"/>
    <p:sldId id="271" r:id="rId17"/>
    <p:sldId id="293" r:id="rId18"/>
    <p:sldId id="294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95" r:id="rId28"/>
    <p:sldId id="286" r:id="rId29"/>
    <p:sldId id="287" r:id="rId30"/>
    <p:sldId id="297" r:id="rId31"/>
    <p:sldId id="288" r:id="rId32"/>
    <p:sldId id="296" r:id="rId33"/>
    <p:sldId id="291" r:id="rId34"/>
    <p:sldId id="298" r:id="rId35"/>
    <p:sldId id="300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5" r:id="rId57"/>
    <p:sldId id="322" r:id="rId58"/>
    <p:sldId id="323" r:id="rId59"/>
    <p:sldId id="324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  <a:srgbClr val="6600CC"/>
    <a:srgbClr val="E1A19F"/>
    <a:srgbClr val="FF6600"/>
    <a:srgbClr val="EC9C74"/>
    <a:srgbClr val="CC9900"/>
    <a:srgbClr val="FF9933"/>
    <a:srgbClr val="FF9900"/>
    <a:srgbClr val="FFD3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147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10"/>
      <c:rotY val="40"/>
      <c:perspective val="30"/>
    </c:view3D>
    <c:plotArea>
      <c:layout>
        <c:manualLayout>
          <c:layoutTarget val="inner"/>
          <c:xMode val="edge"/>
          <c:yMode val="edge"/>
          <c:x val="1.3619390580529198E-2"/>
          <c:y val="1.6977684497653737E-4"/>
          <c:w val="0.95991313460348948"/>
          <c:h val="0.623704596727721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по крупным и средним предприятиям,млн.руб.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5.7157749294740177E-2"/>
                  <c:y val="1.7429035697371476E-2"/>
                </c:manualLayout>
              </c:layout>
              <c:showVal val="1"/>
            </c:dLbl>
            <c:dLbl>
              <c:idx val="1"/>
              <c:layout>
                <c:manualLayout>
                  <c:x val="0.12717079144745166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01.10.2018</c:v>
                </c:pt>
                <c:pt idx="1">
                  <c:v>на 01.10.2019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8992.1</c:v>
                </c:pt>
                <c:pt idx="1">
                  <c:v>9971.4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отгружено товаров собственного производства, выполнено работ и услуг по крупным и средним предприятиям,млн.руб.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7.30588493825663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54941443619853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01.10.2018</c:v>
                </c:pt>
                <c:pt idx="1">
                  <c:v>на 01.10.2019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6389.5</c:v>
                </c:pt>
                <c:pt idx="1">
                  <c:v>6940.9</c:v>
                </c:pt>
              </c:numCache>
            </c:numRef>
          </c:val>
        </c:ser>
        <c:dLbls>
          <c:showVal val="1"/>
        </c:dLbls>
        <c:shape val="cylinder"/>
        <c:axId val="143276288"/>
        <c:axId val="143286272"/>
        <c:axId val="0"/>
      </c:bar3DChart>
      <c:catAx>
        <c:axId val="143276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286272"/>
        <c:crosses val="autoZero"/>
        <c:auto val="1"/>
        <c:lblAlgn val="ctr"/>
        <c:lblOffset val="100"/>
      </c:catAx>
      <c:valAx>
        <c:axId val="14328627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4327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023931899813024E-2"/>
          <c:y val="0.70534824826015863"/>
          <c:w val="0.92693758453734421"/>
          <c:h val="0.19500164477137732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15"/>
      <c:perspective val="30"/>
    </c:view3D>
    <c:plotArea>
      <c:layout>
        <c:manualLayout>
          <c:layoutTarget val="inner"/>
          <c:xMode val="edge"/>
          <c:yMode val="edge"/>
          <c:x val="8.5330265816677006E-2"/>
          <c:y val="0.13643268616096776"/>
          <c:w val="0.87260093432372998"/>
          <c:h val="0.7765538401107507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6.2744658881498314E-2"/>
                  <c:y val="-2.4928612989223786E-2"/>
                </c:manualLayout>
              </c:layout>
              <c:showVal val="1"/>
            </c:dLbl>
            <c:dLbl>
              <c:idx val="1"/>
              <c:layout>
                <c:manualLayout>
                  <c:x val="3.4360052708336621E-2"/>
                  <c:y val="-3.1826281810904043E-2"/>
                </c:manualLayout>
              </c:layout>
              <c:showVal val="1"/>
            </c:dLbl>
            <c:dLbl>
              <c:idx val="2"/>
              <c:layout>
                <c:manualLayout>
                  <c:x val="-8.9637579604198228E-3"/>
                  <c:y val="-3.9543642557821626E-2"/>
                </c:manualLayout>
              </c:layout>
              <c:showVal val="1"/>
            </c:dLbl>
            <c:dLbl>
              <c:idx val="3"/>
              <c:layout>
                <c:manualLayout>
                  <c:x val="-8.6720260242721166E-3"/>
                  <c:y val="-4.3242940580492009E-2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 (уточнено)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3498.2</c:v>
                </c:pt>
                <c:pt idx="1">
                  <c:v>6990.2</c:v>
                </c:pt>
                <c:pt idx="2">
                  <c:v>7485.4</c:v>
                </c:pt>
                <c:pt idx="3">
                  <c:v>1000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1.4939204495594834E-2"/>
                  <c:y val="-3.7689881247189284E-2"/>
                </c:manualLayout>
              </c:layout>
              <c:showVal val="1"/>
            </c:dLbl>
            <c:dLbl>
              <c:idx val="1"/>
              <c:layout>
                <c:manualLayout>
                  <c:x val="2.2408806743392226E-2"/>
                  <c:y val="-3.7838419083558082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200" b="0">
                    <a:solidFill>
                      <a:srgbClr val="0066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 (уточнено)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9758</c:v>
                </c:pt>
                <c:pt idx="1">
                  <c:v>6423.8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1.6773086765555108E-2"/>
                  <c:y val="-7.5145297037007383E-2"/>
                </c:manualLayout>
              </c:layout>
              <c:showVal val="1"/>
            </c:dLbl>
            <c:dLbl>
              <c:idx val="1"/>
              <c:layout>
                <c:manualLayout>
                  <c:x val="-2.8809562991343681E-2"/>
                  <c:y val="-9.7458162549570682E-2"/>
                </c:manualLayout>
              </c:layout>
              <c:showVal val="1"/>
            </c:dLbl>
            <c:dLbl>
              <c:idx val="2"/>
              <c:layout>
                <c:manualLayout>
                  <c:x val="8.9465036143684562E-2"/>
                  <c:y val="-0.1307836014294762"/>
                </c:manualLayout>
              </c:layout>
              <c:showVal val="1"/>
            </c:dLbl>
            <c:dLbl>
              <c:idx val="3"/>
              <c:layout>
                <c:manualLayout>
                  <c:x val="3.4590913674191752E-2"/>
                  <c:y val="-0.10875486057462048"/>
                </c:manualLayout>
              </c:layout>
              <c:showVal val="1"/>
            </c:dLbl>
            <c:dLbl>
              <c:idx val="4"/>
              <c:layout>
                <c:manualLayout>
                  <c:x val="-1.4939328821603679E-3"/>
                  <c:y val="-0.11355963175023059"/>
                </c:manualLayout>
              </c:layout>
              <c:showVal val="1"/>
            </c:dLbl>
            <c:dLbl>
              <c:idx val="5"/>
              <c:layout>
                <c:manualLayout>
                  <c:x val="-3.8841913517822263E-2"/>
                  <c:y val="-0.116452898487669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 (уточнено)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131550</c:v>
                </c:pt>
                <c:pt idx="1">
                  <c:v>195994.1</c:v>
                </c:pt>
                <c:pt idx="2">
                  <c:v>505314.3</c:v>
                </c:pt>
                <c:pt idx="3">
                  <c:v>217784.5</c:v>
                </c:pt>
                <c:pt idx="4">
                  <c:v>219389.7</c:v>
                </c:pt>
                <c:pt idx="5">
                  <c:v>219601.3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1.9420965844273295E-2"/>
                  <c:y val="-0.16744838879733198"/>
                </c:manualLayout>
              </c:layout>
              <c:showVal val="1"/>
            </c:dLbl>
            <c:dLbl>
              <c:idx val="1"/>
              <c:layout>
                <c:manualLayout>
                  <c:x val="-2.9879585306504287E-3"/>
                  <c:y val="-0.17701928303611386"/>
                </c:manualLayout>
              </c:layout>
              <c:showVal val="1"/>
            </c:dLbl>
            <c:dLbl>
              <c:idx val="2"/>
              <c:layout>
                <c:manualLayout>
                  <c:x val="-8.9635226973568596E-3"/>
                  <c:y val="-0.18354879672961621"/>
                </c:manualLayout>
              </c:layout>
              <c:showVal val="1"/>
            </c:dLbl>
            <c:dLbl>
              <c:idx val="3"/>
              <c:layout>
                <c:manualLayout>
                  <c:x val="-7.4696022477974133E-3"/>
                  <c:y val="-0.18518202947336959"/>
                </c:manualLayout>
              </c:layout>
              <c:showVal val="1"/>
            </c:dLbl>
            <c:dLbl>
              <c:idx val="4"/>
              <c:layout>
                <c:manualLayout>
                  <c:x val="-7.4696022477974133E-3"/>
                  <c:y val="-0.18258626243719658"/>
                </c:manualLayout>
              </c:layout>
              <c:showVal val="1"/>
            </c:dLbl>
            <c:dLbl>
              <c:idx val="5"/>
              <c:layout>
                <c:manualLayout>
                  <c:x val="-2.6890920986665016E-2"/>
                  <c:y val="-0.1996485212055986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 (уточнено)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391520.8</c:v>
                </c:pt>
                <c:pt idx="1">
                  <c:v>410908.5</c:v>
                </c:pt>
                <c:pt idx="2">
                  <c:v>424211</c:v>
                </c:pt>
                <c:pt idx="3">
                  <c:v>430552.9</c:v>
                </c:pt>
                <c:pt idx="4">
                  <c:v>429322.2</c:v>
                </c:pt>
                <c:pt idx="5">
                  <c:v>430451.6</c:v>
                </c:pt>
              </c:numCache>
            </c:numRef>
          </c:val>
        </c:ser>
        <c:axId val="164672256"/>
        <c:axId val="164673792"/>
        <c:axId val="164312832"/>
      </c:area3DChart>
      <c:catAx>
        <c:axId val="16467225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164673792"/>
        <c:crosses val="autoZero"/>
        <c:auto val="1"/>
        <c:lblAlgn val="ctr"/>
        <c:lblOffset val="100"/>
      </c:catAx>
      <c:valAx>
        <c:axId val="16467379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672256"/>
        <c:crosses val="autoZero"/>
        <c:crossBetween val="midCat"/>
        <c:majorUnit val="100000"/>
        <c:minorUnit val="10000"/>
      </c:valAx>
      <c:serAx>
        <c:axId val="164312832"/>
        <c:scaling>
          <c:orientation val="minMax"/>
        </c:scaling>
        <c:delete val="1"/>
        <c:axPos val="b"/>
        <c:tickLblPos val="nextTo"/>
        <c:crossAx val="164673792"/>
        <c:crosses val="autoZero"/>
      </c:ser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400" b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597605351387735E-2"/>
          <c:y val="7.7573446638915114E-3"/>
          <c:w val="0.97577026612149065"/>
          <c:h val="8.8048544479945534E-2"/>
        </c:manualLayout>
      </c:layout>
      <c:txPr>
        <a:bodyPr/>
        <a:lstStyle/>
        <a:p>
          <a:pPr>
            <a:defRPr sz="1400" b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Дорожный фонд на 2019 год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43 491,5 тыс. руб.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dirty="0"/>
          </a:p>
        </c:rich>
      </c:tx>
      <c:layout>
        <c:manualLayout>
          <c:xMode val="edge"/>
          <c:yMode val="edge"/>
          <c:x val="2.3899792718364486E-2"/>
          <c:y val="0.82348963724785962"/>
        </c:manualLayout>
      </c:layout>
    </c:title>
    <c:plotArea>
      <c:layout>
        <c:manualLayout>
          <c:layoutTarget val="inner"/>
          <c:xMode val="edge"/>
          <c:yMode val="edge"/>
          <c:x val="0.10715846456692919"/>
          <c:y val="6.8617993762113333E-2"/>
          <c:w val="0.52596084864391968"/>
          <c:h val="0.852187388922414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8.3686362062828798E-2"/>
                  <c:y val="-1.3191099688885351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0.13905002868520439"/>
                  <c:y val="8.9347573472006708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0.21833781714785674"/>
                  <c:y val="5.3833047049230247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0.15800513998250287"/>
                  <c:y val="5.2167259848273841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-2.4677608076118285E-2"/>
                  <c:y val="5.4548550582626754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-6.4159339457567799E-2"/>
                  <c:y val="-4.2397925571330923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5.9659003799065005E-4"/>
                  <c:y val="2.8061098827729575E-2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-8.4676568209683736E-2"/>
                  <c:y val="-1.8420051959944561E-2"/>
                </c:manualLayout>
              </c:layout>
              <c:showLegendKey val="1"/>
              <c:showVal val="1"/>
            </c:dLbl>
            <c:dLbl>
              <c:idx val="8"/>
              <c:layout>
                <c:manualLayout>
                  <c:x val="-4.8611111111111084E-2"/>
                  <c:y val="-0.13952141708681975"/>
                </c:manualLayout>
              </c:layout>
              <c:showLegendKey val="1"/>
              <c:showVal val="1"/>
            </c:dLbl>
            <c:dLbl>
              <c:idx val="9"/>
              <c:layout>
                <c:manualLayout>
                  <c:x val="5.0693488703006594E-4"/>
                  <c:y val="-1.2405427904070784E-2"/>
                </c:manualLayout>
              </c:layout>
              <c:showLegendKey val="1"/>
              <c:showVal val="1"/>
            </c:dLbl>
            <c:dLbl>
              <c:idx val="10"/>
              <c:layout>
                <c:manualLayout>
                  <c:x val="2.3611111111111208E-2"/>
                  <c:y val="2.6435357143996399E-3"/>
                </c:manualLayout>
              </c:layout>
              <c:showLegendKey val="1"/>
              <c:showVal val="1"/>
            </c:dLbl>
            <c:txPr>
              <a:bodyPr rot="0"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Разработка проектно-сметной документации на выполнение работ по благоустройству дворовых территорий города Ржева Тверской области (250,0 тыс.руб.)</c:v>
                </c:pt>
                <c:pt idx="1">
                  <c:v>Расходы на формирование современной городской среды города Ржева Тверской области за счет средств местного бюджета (250,0 тыс.руб.)</c:v>
                </c:pt>
                <c:pt idx="2">
                  <c:v>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"Город воинской славы" (16013,0 тыс.руб.)</c:v>
                </c:pt>
                <c:pt idx="3">
                  <c:v>Выполнение работ по разработке проектно-сметной документации на проведение ремонта дорог (1300,0 тыс. руб.)</c:v>
                </c:pt>
                <c:pt idx="4">
                  <c:v>Выполнение работ по содержанию автомобильных дорог общего пользования и искусственных сооружений на них (19000 тыс.руб.)</c:v>
                </c:pt>
                <c:pt idx="5">
                  <c:v>Выполнение работ по ремонту и установке новых светофорных объектов на автомобильных дорогах города Ржева (994,1 тыс.руб.)</c:v>
                </c:pt>
                <c:pt idx="6">
                  <c:v>Выполнение работ по ямочному ремонту (1000 тыс.руб.)</c:v>
                </c:pt>
                <c:pt idx="7">
                  <c:v>Нанесение дорожной разметки и приобретение дорожных знаков (500 тыс.руб.)</c:v>
                </c:pt>
                <c:pt idx="8">
                  <c:v>Обустройство пешеходных переходов на автомобильных дорогах местного значения города Ржева (150 тыс. руб.)</c:v>
                </c:pt>
                <c:pt idx="9">
                  <c:v>Установка и восстановление барьерных ограждений на автомобильных дорогах местного значения города Ржева (300,0 тыс. руб.)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250</c:v>
                </c:pt>
                <c:pt idx="1">
                  <c:v>250</c:v>
                </c:pt>
                <c:pt idx="2">
                  <c:v>19013</c:v>
                </c:pt>
                <c:pt idx="3">
                  <c:v>1300</c:v>
                </c:pt>
                <c:pt idx="4">
                  <c:v>19000</c:v>
                </c:pt>
                <c:pt idx="5">
                  <c:v>994.1</c:v>
                </c:pt>
                <c:pt idx="6">
                  <c:v>1000</c:v>
                </c:pt>
                <c:pt idx="7">
                  <c:v>500</c:v>
                </c:pt>
                <c:pt idx="8">
                  <c:v>150</c:v>
                </c:pt>
                <c:pt idx="9">
                  <c:v>300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4"/>
        <c:txPr>
          <a:bodyPr/>
          <a:lstStyle/>
          <a:p>
            <a:pPr>
              <a:defRPr sz="900" kern="200" spc="0" baseline="0"/>
            </a:pPr>
            <a:endParaRPr lang="ru-RU"/>
          </a:p>
        </c:txPr>
      </c:legendEntry>
      <c:layout>
        <c:manualLayout>
          <c:xMode val="edge"/>
          <c:yMode val="edge"/>
          <c:x val="0.64008759842519825"/>
          <c:y val="2.4142592337206815E-2"/>
          <c:w val="0.33750000000000036"/>
          <c:h val="0.97585740766279383"/>
        </c:manualLayout>
      </c:layout>
      <c:txPr>
        <a:bodyPr/>
        <a:lstStyle/>
        <a:p>
          <a:pPr>
            <a:defRPr sz="900" kern="0" spc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9218161721171382E-2"/>
          <c:y val="0.13417952742192132"/>
          <c:w val="0.53415678760033258"/>
          <c:h val="0.818680585483690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rgbClr val="00051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Ремонт и монтаж машин и оборудования</c:v>
                </c:pt>
                <c:pt idx="1">
                  <c:v>Производство пищевых продуктов</c:v>
                </c:pt>
                <c:pt idx="2">
                  <c:v>Производство электрического оборудования </c:v>
                </c:pt>
                <c:pt idx="3">
                  <c:v>Производство машин и оборудования, не включенных в другие группировки</c:v>
                </c:pt>
                <c:pt idx="4">
                  <c:v>Производство металлургическое</c:v>
                </c:pt>
                <c:pt idx="5">
                  <c:v>Обработка древисины и производство изделий из дерева и пробки, кроме мебели, производство изделий из соломки и материалов для плетения</c:v>
                </c:pt>
                <c:pt idx="6">
                  <c:v>Производство прочей неметаллической минеральной продукции</c:v>
                </c:pt>
                <c:pt idx="7">
                  <c:v>Производство  готовых металлических изделий, кроме машин и оборудования</c:v>
                </c:pt>
                <c:pt idx="8">
                  <c:v>Производство автотранспортных средств, прицепов и полуприцепов</c:v>
                </c:pt>
                <c:pt idx="9">
                  <c:v>Производство напитков</c:v>
                </c:pt>
                <c:pt idx="10">
                  <c:v>Производство резиновых и пластмассовых изделий</c:v>
                </c:pt>
                <c:pt idx="11">
                  <c:v>Производство текстильных изделий</c:v>
                </c:pt>
                <c:pt idx="12">
                  <c:v>Деятельность полиграфическая и копирование носителей информации</c:v>
                </c:pt>
                <c:pt idx="13">
                  <c:v>Производство лекарственных средств и материалов, применяемых в медицинских целях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43.2</c:v>
                </c:pt>
                <c:pt idx="1">
                  <c:v>17.399999999999999</c:v>
                </c:pt>
                <c:pt idx="2">
                  <c:v>14.7</c:v>
                </c:pt>
                <c:pt idx="3">
                  <c:v>8.2000000000000011</c:v>
                </c:pt>
                <c:pt idx="4">
                  <c:v>6.4</c:v>
                </c:pt>
                <c:pt idx="5">
                  <c:v>3.9</c:v>
                </c:pt>
                <c:pt idx="6">
                  <c:v>3.2</c:v>
                </c:pt>
                <c:pt idx="7">
                  <c:v>1.5</c:v>
                </c:pt>
                <c:pt idx="8">
                  <c:v>0.4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0.1</c:v>
                </c:pt>
                <c:pt idx="13">
                  <c:v>1.0000000000000005E-2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080781262799312"/>
          <c:y val="1.0524114173228337E-2"/>
          <c:w val="0.37085887996117878"/>
          <c:h val="0.98207677165354323"/>
        </c:manualLayout>
      </c:layout>
      <c:txPr>
        <a:bodyPr/>
        <a:lstStyle/>
        <a:p>
          <a:pPr>
            <a:defRPr sz="900" kern="8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1423674134088241"/>
          <c:y val="4.3105122623813663E-2"/>
          <c:w val="0.71274327176151164"/>
          <c:h val="0.832796270892242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01.09.2018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28320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01.09.2019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28822</c:v>
                </c:pt>
              </c:numCache>
            </c:numRef>
          </c:val>
        </c:ser>
        <c:axId val="171032576"/>
        <c:axId val="171034112"/>
      </c:barChart>
      <c:catAx>
        <c:axId val="171032576"/>
        <c:scaling>
          <c:orientation val="minMax"/>
        </c:scaling>
        <c:axPos val="b"/>
        <c:numFmt formatCode="General" sourceLinked="1"/>
        <c:tickLblPos val="nextTo"/>
        <c:crossAx val="171034112"/>
        <c:crosses val="autoZero"/>
        <c:auto val="1"/>
        <c:lblAlgn val="ctr"/>
        <c:lblOffset val="100"/>
      </c:catAx>
      <c:valAx>
        <c:axId val="171034112"/>
        <c:scaling>
          <c:orientation val="minMax"/>
          <c:max val="3000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032576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"/>
          <c:y val="0.90099130248141313"/>
          <c:w val="0.96920573506925778"/>
          <c:h val="9.90087720593138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21423674134088241"/>
          <c:y val="4.3105122623813663E-2"/>
          <c:w val="0.71274327176151164"/>
          <c:h val="0.832796270892242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01.10.2018</c:v>
                </c:pt>
              </c:strCache>
            </c:strRef>
          </c:tx>
          <c:dLbls>
            <c:dLbl>
              <c:idx val="0"/>
              <c:layout/>
              <c:showLegendKey val="1"/>
              <c:showVal val="1"/>
            </c:dLbl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12550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01.10.2019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12844</c:v>
                </c:pt>
              </c:numCache>
            </c:numRef>
          </c:val>
        </c:ser>
        <c:axId val="143206656"/>
        <c:axId val="143212544"/>
      </c:barChart>
      <c:catAx>
        <c:axId val="143206656"/>
        <c:scaling>
          <c:orientation val="minMax"/>
        </c:scaling>
        <c:axPos val="b"/>
        <c:numFmt formatCode="General" sourceLinked="1"/>
        <c:tickLblPos val="nextTo"/>
        <c:crossAx val="143212544"/>
        <c:crosses val="autoZero"/>
        <c:auto val="1"/>
        <c:lblAlgn val="ctr"/>
        <c:lblOffset val="100"/>
      </c:catAx>
      <c:valAx>
        <c:axId val="143212544"/>
        <c:scaling>
          <c:orientation val="minMax"/>
          <c:max val="1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206656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"/>
          <c:y val="0.9009913024814129"/>
          <c:w val="0.96920573506925778"/>
          <c:h val="9.90087720593138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otX val="39"/>
      <c:hPercent val="57"/>
      <c:rotY val="315"/>
      <c:depthPercent val="100"/>
      <c:rAngAx val="1"/>
    </c:view3D>
    <c:plotArea>
      <c:layout>
        <c:manualLayout>
          <c:layoutTarget val="inner"/>
          <c:xMode val="edge"/>
          <c:yMode val="edge"/>
          <c:x val="7.0551152260831945E-3"/>
          <c:y val="7.6158522075086083E-2"/>
          <c:w val="0.9052712292253241"/>
          <c:h val="0.6935430620719045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6.2907252382925813E-2"/>
                  <c:y val="-1.7237828576937321E-2"/>
                </c:manualLayout>
              </c:layout>
              <c:showVal val="1"/>
            </c:dLbl>
            <c:dLbl>
              <c:idx val="1"/>
              <c:layout>
                <c:manualLayout>
                  <c:x val="-4.8261679273426984E-2"/>
                  <c:y val="-2.2400368151404185E-2"/>
                </c:manualLayout>
              </c:layout>
              <c:showVal val="1"/>
            </c:dLbl>
            <c:dLbl>
              <c:idx val="2"/>
              <c:layout>
                <c:manualLayout>
                  <c:x val="-6.0051719850808975E-2"/>
                  <c:y val="-3.6322830263913412E-2"/>
                </c:manualLayout>
              </c:layout>
              <c:showVal val="1"/>
            </c:dLbl>
            <c:dLbl>
              <c:idx val="3"/>
              <c:layout>
                <c:manualLayout>
                  <c:x val="-3.0273325448591879E-2"/>
                  <c:y val="-4.0287194285476356E-2"/>
                </c:manualLayout>
              </c:layout>
              <c:showVal val="1"/>
            </c:dLbl>
            <c:dLbl>
              <c:idx val="4"/>
              <c:layout>
                <c:manualLayout>
                  <c:x val="-4.1547917457347434E-2"/>
                  <c:y val="-1.7380583811717427E-2"/>
                </c:manualLayout>
              </c:layout>
              <c:showVal val="1"/>
            </c:dLbl>
            <c:dLbl>
              <c:idx val="5"/>
              <c:layout>
                <c:manualLayout>
                  <c:x val="-5.5774984774799426E-2"/>
                  <c:y val="-1.82110839417977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2018 год</c:v>
                </c:pt>
                <c:pt idx="1">
                  <c:v>2019 год - утверждено</c:v>
                </c:pt>
                <c:pt idx="2">
                  <c:v>2019 год - уточнено (в ред. от 05.09.19)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1088666.4000000004</c:v>
                </c:pt>
                <c:pt idx="1">
                  <c:v>897176.3</c:v>
                </c:pt>
                <c:pt idx="2">
                  <c:v>1450913.8</c:v>
                </c:pt>
                <c:pt idx="3">
                  <c:v>1184218</c:v>
                </c:pt>
                <c:pt idx="4">
                  <c:v>1154882.5</c:v>
                </c:pt>
                <c:pt idx="5">
                  <c:v>1147900.5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7045006216328425E-2"/>
                  <c:y val="-2.6482457639372802E-2"/>
                </c:manualLayout>
              </c:layout>
              <c:showVal val="1"/>
            </c:dLbl>
            <c:dLbl>
              <c:idx val="1"/>
              <c:layout>
                <c:manualLayout>
                  <c:x val="8.6282635723166183E-3"/>
                  <c:y val="-3.8654099790113881E-2"/>
                </c:manualLayout>
              </c:layout>
              <c:showVal val="1"/>
            </c:dLbl>
            <c:dLbl>
              <c:idx val="2"/>
              <c:layout>
                <c:manualLayout>
                  <c:x val="1.6213841690841321E-2"/>
                  <c:y val="-3.2920309001441606E-2"/>
                </c:manualLayout>
              </c:layout>
              <c:showVal val="1"/>
            </c:dLbl>
            <c:dLbl>
              <c:idx val="3"/>
              <c:layout>
                <c:manualLayout>
                  <c:x val="-7.4853432794585737E-3"/>
                  <c:y val="-5.6929703486563295E-2"/>
                </c:manualLayout>
              </c:layout>
              <c:showVal val="1"/>
            </c:dLbl>
            <c:dLbl>
              <c:idx val="4"/>
              <c:layout>
                <c:manualLayout>
                  <c:x val="-5.6140350877192866E-3"/>
                  <c:y val="-7.7907623817474903E-2"/>
                </c:manualLayout>
              </c:layout>
              <c:showVal val="1"/>
            </c:dLbl>
            <c:dLbl>
              <c:idx val="5"/>
              <c:layout>
                <c:manualLayout>
                  <c:x val="-2.8070175438596923E-3"/>
                  <c:y val="-8.458542014468810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2018 год</c:v>
                </c:pt>
                <c:pt idx="1">
                  <c:v>2019 год - утверждено</c:v>
                </c:pt>
                <c:pt idx="2">
                  <c:v>2019 год - уточнено (в ред. от 05.09.19)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Sheet1!$B$3:$G$3</c:f>
              <c:numCache>
                <c:formatCode>#,##0.0</c:formatCode>
                <c:ptCount val="6"/>
                <c:pt idx="0">
                  <c:v>1094612.9000000004</c:v>
                </c:pt>
                <c:pt idx="1">
                  <c:v>900926.3</c:v>
                </c:pt>
                <c:pt idx="2">
                  <c:v>1497419.7</c:v>
                </c:pt>
                <c:pt idx="3">
                  <c:v>1204358.9000000004</c:v>
                </c:pt>
                <c:pt idx="4">
                  <c:v>1126582.5</c:v>
                </c:pt>
                <c:pt idx="5">
                  <c:v>1119585.6000000001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dLbls>
            <c:dLbl>
              <c:idx val="0"/>
              <c:layout>
                <c:manualLayout>
                  <c:x val="-3.2060781875949892E-3"/>
                  <c:y val="-1.1976741638514065E-2"/>
                </c:manualLayout>
              </c:layout>
              <c:showVal val="1"/>
            </c:dLbl>
            <c:dLbl>
              <c:idx val="1"/>
              <c:layout>
                <c:manualLayout>
                  <c:x val="-2.4530238983285012E-2"/>
                  <c:y val="-6.4837721662088571E-3"/>
                </c:manualLayout>
              </c:layout>
              <c:showVal val="1"/>
            </c:dLbl>
            <c:dLbl>
              <c:idx val="2"/>
              <c:layout>
                <c:manualLayout>
                  <c:x val="3.9545793617904073E-3"/>
                  <c:y val="3.8880198405917645E-3"/>
                </c:manualLayout>
              </c:layout>
              <c:showVal val="1"/>
            </c:dLbl>
            <c:dLbl>
              <c:idx val="3"/>
              <c:layout>
                <c:manualLayout>
                  <c:x val="5.0091117557673932E-2"/>
                  <c:y val="1.6526406653258718E-2"/>
                </c:manualLayout>
              </c:layout>
              <c:showVal val="1"/>
            </c:dLbl>
            <c:dLbl>
              <c:idx val="4"/>
              <c:layout>
                <c:manualLayout>
                  <c:x val="7.0175438596491524E-3"/>
                  <c:y val="-2.8937117417919555E-2"/>
                </c:manualLayout>
              </c:layout>
              <c:showVal val="1"/>
            </c:dLbl>
            <c:dLbl>
              <c:idx val="5"/>
              <c:layout>
                <c:manualLayout>
                  <c:x val="1.4035087719299279E-3"/>
                  <c:y val="-2.893711741791955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2018 год</c:v>
                </c:pt>
                <c:pt idx="1">
                  <c:v>2019 год - утверждено</c:v>
                </c:pt>
                <c:pt idx="2">
                  <c:v>2019 год - уточнено (в ред. от 05.09.19)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gapDepth val="0"/>
        <c:shape val="box"/>
        <c:axId val="151548288"/>
        <c:axId val="151549824"/>
        <c:axId val="0"/>
      </c:bar3DChart>
      <c:catAx>
        <c:axId val="151548288"/>
        <c:scaling>
          <c:orientation val="minMax"/>
        </c:scaling>
        <c:axPos val="b"/>
        <c:numFmt formatCode="General" sourceLinked="1"/>
        <c:minorTickMark val="out"/>
        <c:tickLblPos val="low"/>
        <c:txPr>
          <a:bodyPr rot="0" vert="horz"/>
          <a:lstStyle/>
          <a:p>
            <a:pPr>
              <a:defRPr sz="11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49824"/>
        <c:crosses val="autoZero"/>
        <c:auto val="1"/>
        <c:lblAlgn val="ctr"/>
        <c:lblOffset val="100"/>
        <c:tickLblSkip val="1"/>
        <c:tickMarkSkip val="1"/>
      </c:catAx>
      <c:valAx>
        <c:axId val="151549824"/>
        <c:scaling>
          <c:orientation val="minMax"/>
          <c:max val="1500000"/>
          <c:min val="-250000"/>
        </c:scaling>
        <c:axPos val="r"/>
        <c:majorGridlines/>
        <c:numFmt formatCode="#,##0" sourceLinked="0"/>
        <c:tickLblPos val="nextTo"/>
        <c:txPr>
          <a:bodyPr rot="0" vert="horz"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48288"/>
        <c:crosses val="max"/>
        <c:crossBetween val="between"/>
        <c:majorUnit val="250000"/>
        <c:minorUnit val="25000"/>
      </c:valAx>
    </c:plotArea>
    <c:legend>
      <c:legendPos val="b"/>
      <c:layout>
        <c:manualLayout>
          <c:xMode val="edge"/>
          <c:yMode val="edge"/>
          <c:x val="9.0909132302137013E-2"/>
          <c:y val="0.93844929650906272"/>
          <c:w val="0.80255685396955567"/>
          <c:h val="5.9278149496755056E-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hPercent val="57"/>
      <c:rotY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107633730600825"/>
          <c:y val="0.12459720581896991"/>
          <c:w val="0.87084747781285265"/>
          <c:h val="0.75090634091275477"/>
        </c:manualLayout>
      </c:layout>
      <c:bar3D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003593760623641E-2"/>
                  <c:y val="-3.1023317562016612E-2"/>
                </c:manualLayout>
              </c:layout>
              <c:showVal val="1"/>
            </c:dLbl>
            <c:dLbl>
              <c:idx val="1"/>
              <c:layout>
                <c:manualLayout>
                  <c:x val="-3.6764166735917042E-3"/>
                  <c:y val="-4.1977176350144682E-2"/>
                </c:manualLayout>
              </c:layout>
              <c:showVal val="1"/>
            </c:dLbl>
            <c:dLbl>
              <c:idx val="2"/>
              <c:layout>
                <c:manualLayout>
                  <c:x val="-2.038560380466688E-2"/>
                  <c:y val="-2.551666357323501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1088666.4000000004</c:v>
                </c:pt>
                <c:pt idx="1">
                  <c:v>466657.1</c:v>
                </c:pt>
                <c:pt idx="2">
                  <c:v>622009.30000000005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2019 год - уточн. план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2715526761229402E-2"/>
                  <c:y val="-4.1621518118004353E-2"/>
                </c:manualLayout>
              </c:layout>
              <c:showVal val="1"/>
            </c:dLbl>
            <c:dLbl>
              <c:idx val="1"/>
              <c:layout>
                <c:manualLayout>
                  <c:x val="2.6210189002390371E-2"/>
                  <c:y val="-3.4082531374136908E-2"/>
                </c:manualLayout>
              </c:layout>
              <c:showVal val="1"/>
            </c:dLbl>
            <c:dLbl>
              <c:idx val="2"/>
              <c:layout>
                <c:manualLayout>
                  <c:x val="1.4968410724133657E-2"/>
                  <c:y val="-5.0256512883365141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1450913.8</c:v>
                </c:pt>
                <c:pt idx="1">
                  <c:v>511343.1</c:v>
                </c:pt>
                <c:pt idx="2">
                  <c:v>939570.7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3758530183727037E-2"/>
                  <c:y val="-8.9414518805472243E-2"/>
                </c:manualLayout>
              </c:layout>
              <c:showVal val="1"/>
            </c:dLbl>
            <c:dLbl>
              <c:idx val="1"/>
              <c:layout>
                <c:manualLayout>
                  <c:x val="3.4694432581770789E-2"/>
                  <c:y val="-5.3783543427460064E-2"/>
                </c:manualLayout>
              </c:layout>
              <c:showVal val="1"/>
            </c:dLbl>
            <c:dLbl>
              <c:idx val="2"/>
              <c:layout>
                <c:manualLayout>
                  <c:x val="4.6262029746281824E-2"/>
                  <c:y val="-9.580893583531469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1184218</c:v>
                </c:pt>
                <c:pt idx="1">
                  <c:v>533280.6</c:v>
                </c:pt>
                <c:pt idx="2">
                  <c:v>650937.4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0081036745406834E-2"/>
                  <c:y val="-6.0217017192222104E-2"/>
                </c:manualLayout>
              </c:layout>
              <c:showVal val="1"/>
            </c:dLbl>
            <c:dLbl>
              <c:idx val="1"/>
              <c:layout>
                <c:manualLayout>
                  <c:x val="3.992531625937825E-2"/>
                  <c:y val="-3.5476303795035802E-2"/>
                </c:manualLayout>
              </c:layout>
              <c:showVal val="1"/>
            </c:dLbl>
            <c:dLbl>
              <c:idx val="2"/>
              <c:layout>
                <c:manualLayout>
                  <c:x val="3.5186679790026348E-2"/>
                  <c:y val="-5.7656900063493124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Sheet1!$B$5:$D$5</c:f>
              <c:numCache>
                <c:formatCode>#,##0.0</c:formatCode>
                <c:ptCount val="3"/>
                <c:pt idx="0">
                  <c:v>1154882.5</c:v>
                </c:pt>
                <c:pt idx="1">
                  <c:v>504570.6</c:v>
                </c:pt>
                <c:pt idx="2">
                  <c:v>650311.9</c:v>
                </c:pt>
              </c:numCache>
            </c:numRef>
          </c:val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0444347370493298E-2"/>
                  <c:y val="-3.3990419693995667E-2"/>
                </c:manualLayout>
              </c:layout>
              <c:showVal val="1"/>
            </c:dLbl>
            <c:dLbl>
              <c:idx val="1"/>
              <c:layout>
                <c:manualLayout>
                  <c:x val="3.9309395370994642E-2"/>
                  <c:y val="-1.8015178207586306E-2"/>
                </c:manualLayout>
              </c:layout>
              <c:showVal val="1"/>
            </c:dLbl>
            <c:dLbl>
              <c:idx val="2"/>
              <c:layout>
                <c:manualLayout>
                  <c:x val="4.0941491688538931E-2"/>
                  <c:y val="-2.6193070920463832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100" b="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Sheet1!$B$6:$D$6</c:f>
              <c:numCache>
                <c:formatCode>#,##0.0</c:formatCode>
                <c:ptCount val="3"/>
                <c:pt idx="0">
                  <c:v>1147900.5</c:v>
                </c:pt>
                <c:pt idx="1">
                  <c:v>496247.6</c:v>
                </c:pt>
                <c:pt idx="2">
                  <c:v>651652.9</c:v>
                </c:pt>
              </c:numCache>
            </c:numRef>
          </c:val>
        </c:ser>
        <c:dLbls>
          <c:showVal val="1"/>
        </c:dLbls>
        <c:gapDepth val="0"/>
        <c:shape val="box"/>
        <c:axId val="161522048"/>
        <c:axId val="161523584"/>
        <c:axId val="0"/>
      </c:bar3DChart>
      <c:catAx>
        <c:axId val="161522048"/>
        <c:scaling>
          <c:orientation val="minMax"/>
        </c:scaling>
        <c:axPos val="b"/>
        <c:numFmt formatCode="General" sourceLinked="1"/>
        <c:tickLblPos val="low"/>
        <c:spPr>
          <a:ln w="34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23584"/>
        <c:crosses val="autoZero"/>
        <c:auto val="1"/>
        <c:lblAlgn val="ctr"/>
        <c:lblOffset val="100"/>
        <c:tickLblSkip val="1"/>
        <c:tickMarkSkip val="1"/>
      </c:catAx>
      <c:valAx>
        <c:axId val="161523584"/>
        <c:scaling>
          <c:orientation val="minMax"/>
          <c:max val="1500000"/>
        </c:scaling>
        <c:axPos val="l"/>
        <c:majorGridlines>
          <c:spPr>
            <a:ln w="340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0"/>
        <c:tickLblPos val="nextTo"/>
        <c:txPr>
          <a:bodyPr rot="0" vert="horz"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22048"/>
        <c:crosses val="autoZero"/>
        <c:crossBetween val="between"/>
        <c:majorUnit val="250000"/>
        <c:minorUnit val="50000"/>
      </c:valAx>
      <c:spPr>
        <a:noFill/>
        <a:ln w="27244">
          <a:noFill/>
        </a:ln>
      </c:spPr>
    </c:plotArea>
    <c:legend>
      <c:legendPos val="r"/>
      <c:layout>
        <c:manualLayout>
          <c:xMode val="edge"/>
          <c:yMode val="edge"/>
          <c:x val="0.28531613050590432"/>
          <c:y val="1.4358016152897734E-2"/>
          <c:w val="0.6821724898446353"/>
          <c:h val="7.391193293854996E-2"/>
        </c:manualLayout>
      </c:layout>
      <c:spPr>
        <a:solidFill>
          <a:schemeClr val="bg2"/>
        </a:solidFill>
        <a:ln w="3406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596048145174272"/>
          <c:y val="0.20645336354062976"/>
          <c:w val="0.73905326849797004"/>
          <c:h val="0.72484747397959914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explosion val="7"/>
          </c:dPt>
          <c:dPt>
            <c:idx val="1"/>
            <c:explosion val="7"/>
          </c:dPt>
          <c:dPt>
            <c:idx val="4"/>
            <c:explosion val="53"/>
          </c:dPt>
          <c:dLbls>
            <c:dLbl>
              <c:idx val="0"/>
              <c:layout>
                <c:manualLayout>
                  <c:x val="0.19254776016624744"/>
                  <c:y val="-2.6560955492336551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ru-RU" dirty="0"/>
                      <a:t>налоговые и неналоговые доходы
533 280,6
</a:t>
                    </a:r>
                    <a:r>
                      <a:rPr lang="ru-RU" dirty="0" smtClean="0"/>
                      <a:t>45,03%</a:t>
                    </a:r>
                    <a:endParaRPr lang="ru-RU" dirty="0"/>
                  </a:p>
                </c:rich>
              </c:tx>
              <c:numFmt formatCode="0.00%" sourceLinked="0"/>
              <c:spPr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4450445482372834"/>
                  <c:y val="5.014209919162468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2"/>
              <c:layout>
                <c:manualLayout>
                  <c:x val="-0.13744068135947274"/>
                  <c:y val="4.1784599960423201E-17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3"/>
              <c:layout>
                <c:manualLayout>
                  <c:x val="-0.12847715866211543"/>
                  <c:y val="-9.2079127606437151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4"/>
              <c:layout>
                <c:manualLayout>
                  <c:x val="-0.40973956143671375"/>
                  <c:y val="-0.2914716795844498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безвозмездные поступления от других бюджетов</a:t>
                    </a:r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649 337,4</a:t>
                    </a:r>
                    <a:r>
                      <a:rPr lang="ru-RU" sz="1400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54,83%</a:t>
                    </a:r>
                    <a:endParaRPr lang="ru-RU" sz="14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0%" sourceLinked="0"/>
              <c:spPr/>
              <c:showVal val="1"/>
              <c:showCatName val="1"/>
              <c:separator>; </c:separator>
            </c:dLbl>
            <c:dLbl>
              <c:idx val="5"/>
              <c:delete val="1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безвозмездные поступления получателям бюджетных средств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533280.6</c:v>
                </c:pt>
                <c:pt idx="1">
                  <c:v>1600</c:v>
                </c:pt>
                <c:pt idx="2">
                  <c:v>217784.5</c:v>
                </c:pt>
                <c:pt idx="3">
                  <c:v>430552.9</c:v>
                </c:pt>
                <c:pt idx="4">
                  <c:v>1000</c:v>
                </c:pt>
              </c:numCache>
            </c:numRef>
          </c:val>
        </c:ser>
        <c:gapWidth val="64"/>
        <c:splitType val="cust"/>
        <c:custSplit>
          <c:secondPiePt val="2"/>
          <c:secondPiePt val="3"/>
          <c:secondPiePt val="4"/>
        </c:custSplit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.21245555761632745"/>
          <c:y val="0.31451612903226439"/>
          <c:w val="0.6166640984326337"/>
          <c:h val="0.5448620770652695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9999FF"/>
            </a:solidFill>
            <a:ln w="16897">
              <a:solidFill>
                <a:srgbClr val="000000"/>
              </a:solidFill>
              <a:prstDash val="solid"/>
            </a:ln>
          </c:spPr>
          <c:explosion val="28"/>
          <c:dPt>
            <c:idx val="0"/>
            <c:spPr>
              <a:solidFill>
                <a:srgbClr val="339966"/>
              </a:solidFill>
              <a:ln w="16897">
                <a:solidFill>
                  <a:srgbClr val="008080"/>
                </a:solidFill>
                <a:prstDash val="solid"/>
              </a:ln>
            </c:spPr>
          </c:dPt>
          <c:dPt>
            <c:idx val="1"/>
            <c:spPr>
              <a:solidFill>
                <a:srgbClr val="FF8080"/>
              </a:solidFill>
              <a:ln w="16897">
                <a:solidFill>
                  <a:srgbClr val="8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FF99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66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CCFF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CC99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8000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8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7544813028389495E-2"/>
                  <c:y val="5.179611303450908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1"/>
              <c:layout>
                <c:manualLayout>
                  <c:x val="0.19322323082627457"/>
                  <c:y val="8.8088278848412527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1.8420724988568175E-2"/>
                  <c:y val="0.145601478803476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3"/>
              <c:layout>
                <c:manualLayout>
                  <c:x val="-1.0971404743592773E-2"/>
                  <c:y val="6.3915356883891453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0.12939153793820352"/>
                  <c:y val="0.1330336918001984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5"/>
              <c:layout>
                <c:manualLayout>
                  <c:x val="-3.0061084517054051E-2"/>
                  <c:y val="3.572454221432441E-2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-9.0572130465074965E-2"/>
                  <c:y val="8.779027135226774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7"/>
              <c:layout>
                <c:manualLayout>
                  <c:x val="-5.413162089405963E-2"/>
                  <c:y val="9.4641992708110148E-2"/>
                </c:manualLayout>
              </c:layout>
              <c:showVal val="1"/>
              <c:showCatName val="1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0.10166360109809652"/>
                  <c:y val="7.147543327512076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10"/>
              <c:layout>
                <c:manualLayout>
                  <c:x val="-8.0131860798225582E-2"/>
                  <c:y val="4.13738165997732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11"/>
              <c:layout>
                <c:manualLayout>
                  <c:x val="-0.21662788519470388"/>
                  <c:y val="-1.5054587048214326E-2"/>
                </c:manualLayout>
              </c:layout>
              <c:showVal val="1"/>
              <c:showCatName val="1"/>
              <c:showPercent val="1"/>
            </c:dLbl>
            <c:dLbl>
              <c:idx val="12"/>
              <c:layout>
                <c:manualLayout>
                  <c:x val="-0.19213797175367417"/>
                  <c:y val="-0.14486391535688389"/>
                </c:manualLayout>
              </c:layout>
              <c:showVal val="1"/>
              <c:showCatName val="1"/>
              <c:showPercent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2.5665648705188982E-3"/>
                  <c:y val="-0.18285588815016837"/>
                </c:manualLayout>
              </c:layout>
              <c:showVal val="1"/>
              <c:showCatName val="1"/>
              <c:showPercent val="1"/>
            </c:dLbl>
            <c:dLbl>
              <c:idx val="15"/>
              <c:layout>
                <c:manualLayout>
                  <c:x val="0.1069947542017942"/>
                  <c:y val="-0.11581196319331653"/>
                </c:manualLayout>
              </c:layout>
              <c:showVal val="1"/>
              <c:showCatName val="1"/>
              <c:showPercent val="1"/>
            </c:dLbl>
            <c:dLbl>
              <c:idx val="16"/>
              <c:layout>
                <c:manualLayout>
                  <c:x val="0.28186634060337035"/>
                  <c:y val="-0.16014563354677941"/>
                </c:manualLayout>
              </c:layout>
              <c:showVal val="1"/>
              <c:showCatName val="1"/>
              <c:showPercent val="1"/>
            </c:dLbl>
            <c:dLbl>
              <c:idx val="17"/>
              <c:layout>
                <c:manualLayout>
                  <c:x val="0.26011108427806034"/>
                  <c:y val="-6.73858471971159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</c:dLbl>
            <c:dLbl>
              <c:idx val="18"/>
              <c:layout>
                <c:manualLayout>
                  <c:x val="0.12275092689728574"/>
                  <c:y val="7.8092057558953112E-2"/>
                </c:manualLayout>
              </c:layout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9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Sheet1!$B$1:$T$1</c:f>
              <c:strCache>
                <c:ptCount val="19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ЕСХН</c:v>
                </c:pt>
                <c:pt idx="4">
                  <c:v>Налог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Задолженность по отмененным налогам</c:v>
                </c:pt>
                <c:pt idx="9">
                  <c:v>Доходы от сдачи в аренду земли</c:v>
                </c:pt>
                <c:pt idx="10">
                  <c:v>Доходы от сдачи в аренду имущества</c:v>
                </c:pt>
                <c:pt idx="11">
                  <c:v>Доходы в виде части прибыли МУП</c:v>
                </c:pt>
                <c:pt idx="12">
                  <c:v>Прочие поступления от использования имущества (плата за найм муниципального жилья)</c:v>
                </c:pt>
                <c:pt idx="13">
                  <c:v>Плата за негативное воздействие на окружающую среду</c:v>
                </c:pt>
                <c:pt idx="14">
                  <c:v>Доходы от платных услуг и компенсаций затрат государства</c:v>
                </c:pt>
                <c:pt idx="15">
                  <c:v>Доходы от продажи квартир</c:v>
                </c:pt>
                <c:pt idx="16">
                  <c:v>Доходы от приватизации и реализации имущества</c:v>
                </c:pt>
                <c:pt idx="17">
                  <c:v>Доходы от продажи земли</c:v>
                </c:pt>
                <c:pt idx="18">
                  <c:v>Штрафы, санкции, возмещение ущерба</c:v>
                </c:pt>
              </c:strCache>
            </c:strRef>
          </c:cat>
          <c:val>
            <c:numRef>
              <c:f>Sheet1!$B$2:$T$2</c:f>
              <c:numCache>
                <c:formatCode>#,##0.0</c:formatCode>
                <c:ptCount val="19"/>
                <c:pt idx="0">
                  <c:v>327046</c:v>
                </c:pt>
                <c:pt idx="1">
                  <c:v>4274</c:v>
                </c:pt>
                <c:pt idx="2">
                  <c:v>26658</c:v>
                </c:pt>
                <c:pt idx="3">
                  <c:v>3219</c:v>
                </c:pt>
                <c:pt idx="4">
                  <c:v>12574</c:v>
                </c:pt>
                <c:pt idx="5">
                  <c:v>8426</c:v>
                </c:pt>
                <c:pt idx="6">
                  <c:v>61898</c:v>
                </c:pt>
                <c:pt idx="7">
                  <c:v>5127</c:v>
                </c:pt>
                <c:pt idx="8">
                  <c:v>25</c:v>
                </c:pt>
                <c:pt idx="9">
                  <c:v>21239</c:v>
                </c:pt>
                <c:pt idx="10">
                  <c:v>29158</c:v>
                </c:pt>
                <c:pt idx="11" formatCode="0.0">
                  <c:v>1253</c:v>
                </c:pt>
                <c:pt idx="12" formatCode="0.0">
                  <c:v>3555</c:v>
                </c:pt>
                <c:pt idx="13">
                  <c:v>226</c:v>
                </c:pt>
                <c:pt idx="14">
                  <c:v>5117</c:v>
                </c:pt>
                <c:pt idx="15">
                  <c:v>2000</c:v>
                </c:pt>
                <c:pt idx="16">
                  <c:v>6014</c:v>
                </c:pt>
                <c:pt idx="17">
                  <c:v>14864</c:v>
                </c:pt>
                <c:pt idx="18">
                  <c:v>607.6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6897">
              <a:solidFill>
                <a:srgbClr val="000000"/>
              </a:solidFill>
              <a:prstDash val="solid"/>
            </a:ln>
          </c:spPr>
          <c:explosion val="32"/>
          <c:dPt>
            <c:idx val="0"/>
            <c:spPr>
              <a:solidFill>
                <a:srgbClr val="9999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9"/>
            <c:spPr>
              <a:solidFill>
                <a:srgbClr val="FF00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0"/>
            <c:spPr>
              <a:solidFill>
                <a:srgbClr val="FFFF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2"/>
            <c:spPr>
              <a:solidFill>
                <a:srgbClr val="800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3"/>
            <c:spPr>
              <a:solidFill>
                <a:srgbClr val="80000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Pt>
            <c:idx val="14"/>
            <c:spPr>
              <a:solidFill>
                <a:srgbClr val="008080"/>
              </a:solidFill>
              <a:ln w="16897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3794">
                <a:noFill/>
              </a:ln>
            </c:spPr>
            <c:txPr>
              <a:bodyPr/>
              <a:lstStyle/>
              <a:p>
                <a:pPr>
                  <a:defRPr sz="216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eparator> </c:separator>
            <c:showLeaderLines val="1"/>
          </c:dLbls>
          <c:cat>
            <c:strRef>
              <c:f>Sheet1!$B$1:$T$1</c:f>
              <c:strCache>
                <c:ptCount val="19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ЕСХН</c:v>
                </c:pt>
                <c:pt idx="4">
                  <c:v>Налог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Задолженность по отмененным налогам</c:v>
                </c:pt>
                <c:pt idx="9">
                  <c:v>Доходы от сдачи в аренду земли</c:v>
                </c:pt>
                <c:pt idx="10">
                  <c:v>Доходы от сдачи в аренду имущества</c:v>
                </c:pt>
                <c:pt idx="11">
                  <c:v>Доходы в виде части прибыли МУП</c:v>
                </c:pt>
                <c:pt idx="12">
                  <c:v>Прочие поступления от использования имущества (плата за найм муниципального жилья)</c:v>
                </c:pt>
                <c:pt idx="13">
                  <c:v>Плата за негативное воздействие на окружающую среду</c:v>
                </c:pt>
                <c:pt idx="14">
                  <c:v>Доходы от платных услуг и компенсаций затрат государства</c:v>
                </c:pt>
                <c:pt idx="15">
                  <c:v>Доходы от продажи квартир</c:v>
                </c:pt>
                <c:pt idx="16">
                  <c:v>Доходы от приватизации и реализации имущества</c:v>
                </c:pt>
                <c:pt idx="17">
                  <c:v>Доходы от продажи земли</c:v>
                </c:pt>
                <c:pt idx="18">
                  <c:v>Штрафы, санкции, возмещение ущерба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</c:numCache>
            </c:numRef>
          </c:val>
        </c:ser>
        <c:dLbls>
          <c:showVal val="1"/>
          <c:showCatName val="1"/>
          <c:showPercent val="1"/>
          <c:separator> </c:separator>
        </c:dLbls>
      </c:pie3DChart>
      <c:spPr>
        <a:ln w="3379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view3D>
      <c:perspective val="30"/>
    </c:view3D>
    <c:plotArea>
      <c:layout>
        <c:manualLayout>
          <c:layoutTarget val="inner"/>
          <c:xMode val="edge"/>
          <c:yMode val="edge"/>
          <c:x val="5.8853389247356433E-2"/>
          <c:y val="0.12249925038880463"/>
          <c:w val="0.9234515956174485"/>
          <c:h val="0.71109497604288086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</c:v>
                </c:pt>
              </c:strCache>
            </c:strRef>
          </c:tx>
          <c:dLbls>
            <c:dLbl>
              <c:idx val="0"/>
              <c:layout>
                <c:manualLayout>
                  <c:x val="-4.4175758963751206E-2"/>
                  <c:y val="-5.6682372999227869E-2"/>
                </c:manualLayout>
              </c:layout>
              <c:showVal val="1"/>
            </c:dLbl>
            <c:dLbl>
              <c:idx val="1"/>
              <c:layout>
                <c:manualLayout>
                  <c:x val="-5.9897978712711727E-2"/>
                  <c:y val="4.1223543999438499E-2"/>
                </c:manualLayout>
              </c:layout>
              <c:showVal val="1"/>
            </c:dLbl>
            <c:dLbl>
              <c:idx val="2"/>
              <c:layout>
                <c:manualLayout>
                  <c:x val="-5.5552011396790793E-2"/>
                  <c:y val="3.8647072499473703E-2"/>
                </c:manualLayout>
              </c:layout>
              <c:showVal val="1"/>
            </c:dLbl>
            <c:dLbl>
              <c:idx val="3"/>
              <c:layout>
                <c:manualLayout>
                  <c:x val="-2.8090619907024751E-2"/>
                  <c:y val="7.4717673498982451E-2"/>
                </c:manualLayout>
              </c:layout>
              <c:showVal val="1"/>
            </c:dLbl>
            <c:dLbl>
              <c:idx val="4"/>
              <c:layout>
                <c:manualLayout>
                  <c:x val="-5.4099530993056581E-2"/>
                  <c:y val="5.6682372999227869E-2"/>
                </c:manualLayout>
              </c:layout>
              <c:showVal val="1"/>
            </c:dLbl>
            <c:dLbl>
              <c:idx val="5"/>
              <c:layout>
                <c:manualLayout>
                  <c:x val="-5.9928269796255748E-2"/>
                  <c:y val="5.6682372999227869E-2"/>
                </c:manualLayout>
              </c:layout>
              <c:showVal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 (уточнено)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1.316999999999998</c:v>
                </c:pt>
                <c:pt idx="1">
                  <c:v>0.94000000000000061</c:v>
                </c:pt>
                <c:pt idx="2">
                  <c:v>1.0960000000000001</c:v>
                </c:pt>
                <c:pt idx="3">
                  <c:v>1.0429999999999979</c:v>
                </c:pt>
                <c:pt idx="4">
                  <c:v>0.94599999999999995</c:v>
                </c:pt>
                <c:pt idx="5">
                  <c:v>0.98399999999999999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тепм роста</c:v>
                </c:pt>
              </c:strCache>
            </c:strRef>
          </c:tx>
          <c:dLbls>
            <c:dLbl>
              <c:idx val="1"/>
              <c:layout>
                <c:manualLayout>
                  <c:x val="0.34507154891619879"/>
                  <c:y val="-4.114239529077814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 (уточнено)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1.0543333333333333</c:v>
                </c:pt>
                <c:pt idx="1">
                  <c:v>1.0543333333333333</c:v>
                </c:pt>
                <c:pt idx="2">
                  <c:v>1.0543333333333333</c:v>
                </c:pt>
                <c:pt idx="3">
                  <c:v>1.0543333333333333</c:v>
                </c:pt>
                <c:pt idx="4">
                  <c:v>1.0543333333333333</c:v>
                </c:pt>
                <c:pt idx="5">
                  <c:v>1.0543333333333333</c:v>
                </c:pt>
              </c:numCache>
            </c:numRef>
          </c:val>
        </c:ser>
        <c:axId val="164442880"/>
        <c:axId val="164444416"/>
        <c:axId val="160951360"/>
      </c:line3DChart>
      <c:catAx>
        <c:axId val="164442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4444416"/>
        <c:crosses val="autoZero"/>
        <c:auto val="1"/>
        <c:lblAlgn val="ctr"/>
        <c:lblOffset val="100"/>
      </c:catAx>
      <c:valAx>
        <c:axId val="164444416"/>
        <c:scaling>
          <c:orientation val="minMax"/>
          <c:max val="1.5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4442880"/>
        <c:crosses val="autoZero"/>
        <c:crossBetween val="between"/>
        <c:majorUnit val="0.25"/>
        <c:minorUnit val="4.0000000000000022E-2"/>
      </c:valAx>
      <c:serAx>
        <c:axId val="160951360"/>
        <c:scaling>
          <c:orientation val="minMax"/>
        </c:scaling>
        <c:delete val="1"/>
        <c:axPos val="b"/>
        <c:tickLblPos val="nextTo"/>
        <c:crossAx val="164444416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828D5-5B34-4249-B6E8-C6CF21719BA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F15C1-980A-4F8B-A051-402CFA696EFB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pPr algn="ctr"/>
          <a:r>
            <a:rPr lang="ru-RU" sz="1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Прогнозе </a:t>
          </a:r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социально-экономического</a:t>
          </a:r>
          <a:r>
            <a:rPr lang="ru-RU" sz="14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развития города Ржева на 2020 год и на период до 2022 года</a:t>
          </a:r>
          <a:endParaRPr lang="ru-RU" sz="1600" dirty="0"/>
        </a:p>
      </dgm:t>
    </dgm:pt>
    <dgm:pt modelId="{6DA0F47C-DAAD-476D-912C-6646504034D8}" type="parTrans" cxnId="{45633372-82FA-4FE4-B717-E936AD9BA77F}">
      <dgm:prSet/>
      <dgm:spPr/>
      <dgm:t>
        <a:bodyPr/>
        <a:lstStyle/>
        <a:p>
          <a:endParaRPr lang="ru-RU"/>
        </a:p>
      </dgm:t>
    </dgm:pt>
    <dgm:pt modelId="{7EAF1BBA-CA98-4FC5-813A-B0827B5877F0}" type="sibTrans" cxnId="{45633372-82FA-4FE4-B717-E936AD9BA77F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F5DB86E-AF6A-4751-9D5C-57780634B98E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50000"/>
                </a:schemeClr>
              </a:solidFill>
            </a:rPr>
            <a:t>Основных направлениях бюджетной и налоговой политики города Ржева на 2020-2022 годы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02EF0F77-A24F-4D19-8A30-B3F8BD08C6FA}" type="parTrans" cxnId="{7E5022C8-0C26-4425-8BB1-F213E582A553}">
      <dgm:prSet/>
      <dgm:spPr/>
      <dgm:t>
        <a:bodyPr/>
        <a:lstStyle/>
        <a:p>
          <a:endParaRPr lang="ru-RU"/>
        </a:p>
      </dgm:t>
    </dgm:pt>
    <dgm:pt modelId="{C31F005A-3CD4-478F-B9D1-059FCADE8DCC}" type="sibTrans" cxnId="{7E5022C8-0C26-4425-8BB1-F213E582A553}">
      <dgm:prSet/>
      <dgm:spPr/>
      <dgm:t>
        <a:bodyPr/>
        <a:lstStyle/>
        <a:p>
          <a:endParaRPr lang="ru-RU"/>
        </a:p>
      </dgm:t>
    </dgm:pt>
    <dgm:pt modelId="{FA69B885-9FF0-4C5C-B47A-B3015E60F918}">
      <dgm:prSet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endParaRPr lang="ru-RU" dirty="0"/>
        </a:p>
      </dgm:t>
    </dgm:pt>
    <dgm:pt modelId="{1AB7129B-7DC2-41C5-BE8E-EDE963A021C5}" type="parTrans" cxnId="{CA43BE04-FB27-4604-B296-64F58278DFC8}">
      <dgm:prSet/>
      <dgm:spPr/>
      <dgm:t>
        <a:bodyPr/>
        <a:lstStyle/>
        <a:p>
          <a:endParaRPr lang="ru-RU"/>
        </a:p>
      </dgm:t>
    </dgm:pt>
    <dgm:pt modelId="{EB82BF2B-F83B-4FCF-8B6C-CDD3E65819FE}" type="sibTrans" cxnId="{CA43BE04-FB27-4604-B296-64F58278DFC8}">
      <dgm:prSet/>
      <dgm:spPr/>
      <dgm:t>
        <a:bodyPr/>
        <a:lstStyle/>
        <a:p>
          <a:endParaRPr lang="ru-RU"/>
        </a:p>
      </dgm:t>
    </dgm:pt>
    <dgm:pt modelId="{9729F796-F43B-4CCF-909C-549FB9CC8FD7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Основных направлениях бюджетной, налоговой и таможенно-тарифной политики Российской Федерации, а также бюджетной и налоговой политики Тверской области на 2020 год и плановый период 2021 и 2022 годов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D4733D9D-2B86-458F-BC4F-58AAE21AB31C}" type="parTrans" cxnId="{C2FEBCE1-98D8-4F50-AAF5-F9FA5D1BCCC4}">
      <dgm:prSet/>
      <dgm:spPr/>
      <dgm:t>
        <a:bodyPr/>
        <a:lstStyle/>
        <a:p>
          <a:endParaRPr lang="ru-RU"/>
        </a:p>
      </dgm:t>
    </dgm:pt>
    <dgm:pt modelId="{64F41033-B440-4533-A050-BFC282184D3A}" type="sibTrans" cxnId="{C2FEBCE1-98D8-4F50-AAF5-F9FA5D1BCCC4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3056B04-0DA8-4231-B2FC-FFA8D9468064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66E64EE0-3527-43B4-8951-93EB6F48AE63}" type="parTrans" cxnId="{7DCB5AD8-BD86-457B-A957-655FF7164783}">
      <dgm:prSet/>
      <dgm:spPr/>
      <dgm:t>
        <a:bodyPr/>
        <a:lstStyle/>
        <a:p>
          <a:endParaRPr lang="ru-RU"/>
        </a:p>
      </dgm:t>
    </dgm:pt>
    <dgm:pt modelId="{235015B0-587D-49B7-876F-F7ABF90230EE}" type="sibTrans" cxnId="{7DCB5AD8-BD86-457B-A957-655FF7164783}">
      <dgm:prSet/>
      <dgm:spPr/>
      <dgm:t>
        <a:bodyPr/>
        <a:lstStyle/>
        <a:p>
          <a:endParaRPr lang="ru-RU"/>
        </a:p>
      </dgm:t>
    </dgm:pt>
    <dgm:pt modelId="{116C0476-81DC-4440-A159-CF1C74D30C7F}">
      <dgm:prSet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Проекте закона Тверской области «Об областном бюджете Тверской области на 2020 год и на плановый период 2021 и 2022 годов»</a:t>
          </a:r>
          <a:endParaRPr lang="ru-RU" sz="1400" b="0" dirty="0">
            <a:solidFill>
              <a:schemeClr val="tx2">
                <a:lumMod val="75000"/>
              </a:schemeClr>
            </a:solidFill>
          </a:endParaRPr>
        </a:p>
      </dgm:t>
    </dgm:pt>
    <dgm:pt modelId="{31E17FBA-0DEE-43AC-8A98-9FFE7C769F63}" type="sibTrans" cxnId="{83A30304-BDBF-4B64-A140-3186478B8A1D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38ADD97-56BE-4BBB-906E-771B9AA50F92}" type="parTrans" cxnId="{83A30304-BDBF-4B64-A140-3186478B8A1D}">
      <dgm:prSet/>
      <dgm:spPr/>
      <dgm:t>
        <a:bodyPr/>
        <a:lstStyle/>
        <a:p>
          <a:endParaRPr lang="ru-RU"/>
        </a:p>
      </dgm:t>
    </dgm:pt>
    <dgm:pt modelId="{77C9B8FB-437D-4C7D-A068-D5048DEC29E5}">
      <dgm:prSet phldrT="[Текст]" custT="1"/>
      <dgm:spPr>
        <a:gradFill flip="none" rotWithShape="1">
          <a:gsLst>
            <a:gs pos="0">
              <a:schemeClr val="bg2">
                <a:lumMod val="9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  <a:tileRect/>
        </a:gradFill>
      </dgm:spPr>
      <dgm:t>
        <a:bodyPr/>
        <a:lstStyle/>
        <a:p>
          <a:pPr algn="ctr"/>
          <a:r>
            <a:rPr lang="ru-RU" sz="1400" b="0" dirty="0" smtClean="0">
              <a:solidFill>
                <a:schemeClr val="tx2">
                  <a:lumMod val="75000"/>
                </a:schemeClr>
              </a:solidFill>
            </a:rPr>
            <a:t>Положениях послания Президента Российской Федерации Федеральному Собранию Российской Федерации, определяющих бюджетную политику в Российской Федерации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2312F7E1-6866-4361-AF69-EF290778FF54}" type="sibTrans" cxnId="{E956956B-1D63-40A9-86F8-F84C4FAF37A7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464301BC-5108-434B-87A6-8CDB5DAAB3F1}" type="parTrans" cxnId="{E956956B-1D63-40A9-86F8-F84C4FAF37A7}">
      <dgm:prSet/>
      <dgm:spPr/>
      <dgm:t>
        <a:bodyPr/>
        <a:lstStyle/>
        <a:p>
          <a:endParaRPr lang="ru-RU"/>
        </a:p>
      </dgm:t>
    </dgm:pt>
    <dgm:pt modelId="{91E399CB-8B9D-47B6-996C-BC34E773504C}">
      <dgm:prSet/>
      <dgm:spPr/>
      <dgm:t>
        <a:bodyPr/>
        <a:lstStyle/>
        <a:p>
          <a:endParaRPr lang="ru-RU"/>
        </a:p>
      </dgm:t>
    </dgm:pt>
    <dgm:pt modelId="{9AD0320C-073F-44BE-86BD-D60F1C7ED5A1}" type="parTrans" cxnId="{2EDCF482-BC7D-48F4-BFDF-B55F8A00DEFC}">
      <dgm:prSet/>
      <dgm:spPr/>
      <dgm:t>
        <a:bodyPr/>
        <a:lstStyle/>
        <a:p>
          <a:endParaRPr lang="ru-RU"/>
        </a:p>
      </dgm:t>
    </dgm:pt>
    <dgm:pt modelId="{273D527C-BD7C-4858-B24F-83E1DFA7FE92}" type="sibTrans" cxnId="{2EDCF482-BC7D-48F4-BFDF-B55F8A00DEFC}">
      <dgm:prSet/>
      <dgm:spPr/>
      <dgm:t>
        <a:bodyPr/>
        <a:lstStyle/>
        <a:p>
          <a:endParaRPr lang="ru-RU"/>
        </a:p>
      </dgm:t>
    </dgm:pt>
    <dgm:pt modelId="{2BA88C0C-15A3-419C-B282-B8388A35A267}" type="pres">
      <dgm:prSet presAssocID="{108828D5-5B34-4249-B6E8-C6CF21719B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AEB32-8BC1-4364-B3A8-65E16279FB86}" type="pres">
      <dgm:prSet presAssocID="{108828D5-5B34-4249-B6E8-C6CF21719BAF}" presName="dummyMaxCanvas" presStyleCnt="0">
        <dgm:presLayoutVars/>
      </dgm:prSet>
      <dgm:spPr/>
    </dgm:pt>
    <dgm:pt modelId="{EC4C4DB0-1AD0-4841-B451-54D0C498A800}" type="pres">
      <dgm:prSet presAssocID="{108828D5-5B34-4249-B6E8-C6CF21719BAF}" presName="FiveNodes_1" presStyleLbl="node1" presStyleIdx="0" presStyleCnt="5" custScaleX="98116" custLinFactNeighborX="2278" custLinFactNeighborY="1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EA84-0549-4D89-A7C8-761094E301B7}" type="pres">
      <dgm:prSet presAssocID="{108828D5-5B34-4249-B6E8-C6CF21719BAF}" presName="FiveNodes_2" presStyleLbl="node1" presStyleIdx="1" presStyleCnt="5" custScaleX="98539" custLinFactNeighborX="-1553" custLinFactNeighborY="9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9206-09E7-4B7F-9D91-B3BAFAD7596A}" type="pres">
      <dgm:prSet presAssocID="{108828D5-5B34-4249-B6E8-C6CF21719BAF}" presName="FiveNodes_3" presStyleLbl="node1" presStyleIdx="2" presStyleCnt="5" custScaleX="97042" custLinFactNeighborX="-4608" custLinFactNeighborY="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30E58-88CB-40BE-B0C5-8C2902D151F3}" type="pres">
      <dgm:prSet presAssocID="{108828D5-5B34-4249-B6E8-C6CF21719BAF}" presName="FiveNodes_4" presStyleLbl="node1" presStyleIdx="3" presStyleCnt="5" custScaleX="94989" custLinFactNeighborX="-8273" custLinFactNeighborY="-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BB89F-C3A1-422A-8705-58CEF2BF6046}" type="pres">
      <dgm:prSet presAssocID="{108828D5-5B34-4249-B6E8-C6CF21719BAF}" presName="FiveNodes_5" presStyleLbl="node1" presStyleIdx="4" presStyleCnt="5" custScaleX="93194" custLinFactNeighborX="-11807" custLinFactNeighborY="-1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AF525-F8E8-4F78-B7D9-86D7FEBDE071}" type="pres">
      <dgm:prSet presAssocID="{108828D5-5B34-4249-B6E8-C6CF21719BAF}" presName="FiveConn_1-2" presStyleLbl="fgAccFollowNode1" presStyleIdx="0" presStyleCnt="4" custLinFactNeighborX="2727" custLinFactNeighborY="-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99F43-E73B-4FC7-9F7C-14A17102CC19}" type="pres">
      <dgm:prSet presAssocID="{108828D5-5B34-4249-B6E8-C6CF21719BA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98C2C-EFEE-4CA7-8719-D43C578F0A67}" type="pres">
      <dgm:prSet presAssocID="{108828D5-5B34-4249-B6E8-C6CF21719BA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0375-21E3-4BD9-8336-732A63E2AF8E}" type="pres">
      <dgm:prSet presAssocID="{108828D5-5B34-4249-B6E8-C6CF21719BA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0BE59-9C31-4FFF-9BB0-11BE8B0BC067}" type="pres">
      <dgm:prSet presAssocID="{108828D5-5B34-4249-B6E8-C6CF21719BA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63071-A5BB-4174-A5DB-8679F26F7848}" type="pres">
      <dgm:prSet presAssocID="{108828D5-5B34-4249-B6E8-C6CF21719BA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55B4C-54B3-4B50-9ABC-3C40C738B3D0}" type="pres">
      <dgm:prSet presAssocID="{108828D5-5B34-4249-B6E8-C6CF21719BA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44820-B831-483D-8126-C7588045E285}" type="pres">
      <dgm:prSet presAssocID="{108828D5-5B34-4249-B6E8-C6CF21719BA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99A4C-DE17-4DF7-ABD8-A5C36F2F5283}" type="pres">
      <dgm:prSet presAssocID="{108828D5-5B34-4249-B6E8-C6CF21719BA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462E9-43C0-435C-AA2E-C368F30F2EC1}" type="presOf" srcId="{31E17FBA-0DEE-43AC-8A98-9FFE7C769F63}" destId="{99A98C2C-EFEE-4CA7-8719-D43C578F0A67}" srcOrd="0" destOrd="0" presId="urn:microsoft.com/office/officeart/2005/8/layout/vProcess5"/>
    <dgm:cxn modelId="{41F13A71-DDC1-4CFE-B747-30CD0A564AF3}" type="presOf" srcId="{3F6F15C1-980A-4F8B-A051-402CFA696EFB}" destId="{66430E58-88CB-40BE-B0C5-8C2902D151F3}" srcOrd="0" destOrd="0" presId="urn:microsoft.com/office/officeart/2005/8/layout/vProcess5"/>
    <dgm:cxn modelId="{7DCB5AD8-BD86-457B-A957-655FF7164783}" srcId="{FA69B885-9FF0-4C5C-B47A-B3015E60F918}" destId="{93056B04-0DA8-4231-B2FC-FFA8D9468064}" srcOrd="0" destOrd="0" parTransId="{66E64EE0-3527-43B4-8951-93EB6F48AE63}" sibTransId="{235015B0-587D-49B7-876F-F7ABF90230EE}"/>
    <dgm:cxn modelId="{2A826903-2EA1-42C5-9E9E-19D30388E754}" type="presOf" srcId="{3F6F15C1-980A-4F8B-A051-402CFA696EFB}" destId="{9EE44820-B831-483D-8126-C7588045E285}" srcOrd="1" destOrd="0" presId="urn:microsoft.com/office/officeart/2005/8/layout/vProcess5"/>
    <dgm:cxn modelId="{1AB3D25A-D00F-4268-A688-1FE579D5A2ED}" type="presOf" srcId="{116C0476-81DC-4440-A159-CF1C74D30C7F}" destId="{5BF59206-09E7-4B7F-9D91-B3BAFAD7596A}" srcOrd="0" destOrd="0" presId="urn:microsoft.com/office/officeart/2005/8/layout/vProcess5"/>
    <dgm:cxn modelId="{878930BF-4AD0-479A-81D4-7E4120526FED}" type="presOf" srcId="{0F5DB86E-AF6A-4751-9D5C-57780634B98E}" destId="{345BB89F-C3A1-422A-8705-58CEF2BF6046}" srcOrd="0" destOrd="0" presId="urn:microsoft.com/office/officeart/2005/8/layout/vProcess5"/>
    <dgm:cxn modelId="{2EDCF482-BC7D-48F4-BFDF-B55F8A00DEFC}" srcId="{108828D5-5B34-4249-B6E8-C6CF21719BAF}" destId="{91E399CB-8B9D-47B6-996C-BC34E773504C}" srcOrd="5" destOrd="0" parTransId="{9AD0320C-073F-44BE-86BD-D60F1C7ED5A1}" sibTransId="{273D527C-BD7C-4858-B24F-83E1DFA7FE92}"/>
    <dgm:cxn modelId="{540B5406-D5D8-4724-851A-BAC1E8FA09EE}" type="presOf" srcId="{64F41033-B440-4533-A050-BFC282184D3A}" destId="{64B99F43-E73B-4FC7-9F7C-14A17102CC19}" srcOrd="0" destOrd="0" presId="urn:microsoft.com/office/officeart/2005/8/layout/vProcess5"/>
    <dgm:cxn modelId="{E1F4E3F8-6CB7-4B7E-9C19-455C492295BC}" type="presOf" srcId="{77C9B8FB-437D-4C7D-A068-D5048DEC29E5}" destId="{EC4C4DB0-1AD0-4841-B451-54D0C498A800}" srcOrd="0" destOrd="0" presId="urn:microsoft.com/office/officeart/2005/8/layout/vProcess5"/>
    <dgm:cxn modelId="{2AC7D545-99C4-4D5C-ABCC-B9DD741C6A2D}" type="presOf" srcId="{2312F7E1-6866-4361-AF69-EF290778FF54}" destId="{9D6AF525-F8E8-4F78-B7D9-86D7FEBDE071}" srcOrd="0" destOrd="0" presId="urn:microsoft.com/office/officeart/2005/8/layout/vProcess5"/>
    <dgm:cxn modelId="{7E5022C8-0C26-4425-8BB1-F213E582A553}" srcId="{108828D5-5B34-4249-B6E8-C6CF21719BAF}" destId="{0F5DB86E-AF6A-4751-9D5C-57780634B98E}" srcOrd="4" destOrd="0" parTransId="{02EF0F77-A24F-4D19-8A30-B3F8BD08C6FA}" sibTransId="{C31F005A-3CD4-478F-B9D1-059FCADE8DCC}"/>
    <dgm:cxn modelId="{A21896A9-273B-4217-B3D4-30203D218666}" type="presOf" srcId="{9729F796-F43B-4CCF-909C-549FB9CC8FD7}" destId="{3381EA84-0549-4D89-A7C8-761094E301B7}" srcOrd="0" destOrd="0" presId="urn:microsoft.com/office/officeart/2005/8/layout/vProcess5"/>
    <dgm:cxn modelId="{83A30304-BDBF-4B64-A140-3186478B8A1D}" srcId="{108828D5-5B34-4249-B6E8-C6CF21719BAF}" destId="{116C0476-81DC-4440-A159-CF1C74D30C7F}" srcOrd="2" destOrd="0" parTransId="{F38ADD97-56BE-4BBB-906E-771B9AA50F92}" sibTransId="{31E17FBA-0DEE-43AC-8A98-9FFE7C769F63}"/>
    <dgm:cxn modelId="{DAE43DE0-F153-4791-B4E1-6088A743B598}" type="presOf" srcId="{0F5DB86E-AF6A-4751-9D5C-57780634B98E}" destId="{BB599A4C-DE17-4DF7-ABD8-A5C36F2F5283}" srcOrd="1" destOrd="0" presId="urn:microsoft.com/office/officeart/2005/8/layout/vProcess5"/>
    <dgm:cxn modelId="{848C28ED-687A-4FB0-8089-05490ABD4A2D}" type="presOf" srcId="{9729F796-F43B-4CCF-909C-549FB9CC8FD7}" destId="{04863071-A5BB-4174-A5DB-8679F26F7848}" srcOrd="1" destOrd="0" presId="urn:microsoft.com/office/officeart/2005/8/layout/vProcess5"/>
    <dgm:cxn modelId="{B26E302C-E389-4A6B-9874-D0CEDFC78568}" type="presOf" srcId="{116C0476-81DC-4440-A159-CF1C74D30C7F}" destId="{09B55B4C-54B3-4B50-9ABC-3C40C738B3D0}" srcOrd="1" destOrd="0" presId="urn:microsoft.com/office/officeart/2005/8/layout/vProcess5"/>
    <dgm:cxn modelId="{C2FEBCE1-98D8-4F50-AAF5-F9FA5D1BCCC4}" srcId="{108828D5-5B34-4249-B6E8-C6CF21719BAF}" destId="{9729F796-F43B-4CCF-909C-549FB9CC8FD7}" srcOrd="1" destOrd="0" parTransId="{D4733D9D-2B86-458F-BC4F-58AAE21AB31C}" sibTransId="{64F41033-B440-4533-A050-BFC282184D3A}"/>
    <dgm:cxn modelId="{45633372-82FA-4FE4-B717-E936AD9BA77F}" srcId="{108828D5-5B34-4249-B6E8-C6CF21719BAF}" destId="{3F6F15C1-980A-4F8B-A051-402CFA696EFB}" srcOrd="3" destOrd="0" parTransId="{6DA0F47C-DAAD-476D-912C-6646504034D8}" sibTransId="{7EAF1BBA-CA98-4FC5-813A-B0827B5877F0}"/>
    <dgm:cxn modelId="{2E07B34F-EAAC-4DA6-AB49-78A747DB021F}" type="presOf" srcId="{77C9B8FB-437D-4C7D-A068-D5048DEC29E5}" destId="{5E40BE59-9C31-4FFF-9BB0-11BE8B0BC067}" srcOrd="1" destOrd="0" presId="urn:microsoft.com/office/officeart/2005/8/layout/vProcess5"/>
    <dgm:cxn modelId="{E956956B-1D63-40A9-86F8-F84C4FAF37A7}" srcId="{108828D5-5B34-4249-B6E8-C6CF21719BAF}" destId="{77C9B8FB-437D-4C7D-A068-D5048DEC29E5}" srcOrd="0" destOrd="0" parTransId="{464301BC-5108-434B-87A6-8CDB5DAAB3F1}" sibTransId="{2312F7E1-6866-4361-AF69-EF290778FF54}"/>
    <dgm:cxn modelId="{CA43BE04-FB27-4604-B296-64F58278DFC8}" srcId="{108828D5-5B34-4249-B6E8-C6CF21719BAF}" destId="{FA69B885-9FF0-4C5C-B47A-B3015E60F918}" srcOrd="6" destOrd="0" parTransId="{1AB7129B-7DC2-41C5-BE8E-EDE963A021C5}" sibTransId="{EB82BF2B-F83B-4FCF-8B6C-CDD3E65819FE}"/>
    <dgm:cxn modelId="{FE5F9FAC-DE2A-479E-9B33-7D1526517498}" type="presOf" srcId="{108828D5-5B34-4249-B6E8-C6CF21719BAF}" destId="{2BA88C0C-15A3-419C-B282-B8388A35A267}" srcOrd="0" destOrd="0" presId="urn:microsoft.com/office/officeart/2005/8/layout/vProcess5"/>
    <dgm:cxn modelId="{B2569F78-D938-4AB6-A738-915828ACFD36}" type="presOf" srcId="{7EAF1BBA-CA98-4FC5-813A-B0827B5877F0}" destId="{208C0375-21E3-4BD9-8336-732A63E2AF8E}" srcOrd="0" destOrd="0" presId="urn:microsoft.com/office/officeart/2005/8/layout/vProcess5"/>
    <dgm:cxn modelId="{53F243A4-5BCD-4E65-801D-6FE09EC8EEE5}" type="presParOf" srcId="{2BA88C0C-15A3-419C-B282-B8388A35A267}" destId="{A9FAEB32-8BC1-4364-B3A8-65E16279FB86}" srcOrd="0" destOrd="0" presId="urn:microsoft.com/office/officeart/2005/8/layout/vProcess5"/>
    <dgm:cxn modelId="{CBD3928A-87B3-43B6-BE21-4664BF8BEF1B}" type="presParOf" srcId="{2BA88C0C-15A3-419C-B282-B8388A35A267}" destId="{EC4C4DB0-1AD0-4841-B451-54D0C498A800}" srcOrd="1" destOrd="0" presId="urn:microsoft.com/office/officeart/2005/8/layout/vProcess5"/>
    <dgm:cxn modelId="{02B65049-75D6-4C63-AD02-8D56A2392897}" type="presParOf" srcId="{2BA88C0C-15A3-419C-B282-B8388A35A267}" destId="{3381EA84-0549-4D89-A7C8-761094E301B7}" srcOrd="2" destOrd="0" presId="urn:microsoft.com/office/officeart/2005/8/layout/vProcess5"/>
    <dgm:cxn modelId="{B0A42A6A-BAB2-4100-99C5-2E4311B6EC9B}" type="presParOf" srcId="{2BA88C0C-15A3-419C-B282-B8388A35A267}" destId="{5BF59206-09E7-4B7F-9D91-B3BAFAD7596A}" srcOrd="3" destOrd="0" presId="urn:microsoft.com/office/officeart/2005/8/layout/vProcess5"/>
    <dgm:cxn modelId="{C8FC9DDD-E0EF-40C7-98FB-1A7CE4536919}" type="presParOf" srcId="{2BA88C0C-15A3-419C-B282-B8388A35A267}" destId="{66430E58-88CB-40BE-B0C5-8C2902D151F3}" srcOrd="4" destOrd="0" presId="urn:microsoft.com/office/officeart/2005/8/layout/vProcess5"/>
    <dgm:cxn modelId="{2C88AAF0-DC1B-4A3F-8A54-AD841861C31A}" type="presParOf" srcId="{2BA88C0C-15A3-419C-B282-B8388A35A267}" destId="{345BB89F-C3A1-422A-8705-58CEF2BF6046}" srcOrd="5" destOrd="0" presId="urn:microsoft.com/office/officeart/2005/8/layout/vProcess5"/>
    <dgm:cxn modelId="{5C9C0888-38C6-474B-86DC-322E37E1F3DE}" type="presParOf" srcId="{2BA88C0C-15A3-419C-B282-B8388A35A267}" destId="{9D6AF525-F8E8-4F78-B7D9-86D7FEBDE071}" srcOrd="6" destOrd="0" presId="urn:microsoft.com/office/officeart/2005/8/layout/vProcess5"/>
    <dgm:cxn modelId="{F699BF44-1B5C-453E-9A65-05885FB4E5FB}" type="presParOf" srcId="{2BA88C0C-15A3-419C-B282-B8388A35A267}" destId="{64B99F43-E73B-4FC7-9F7C-14A17102CC19}" srcOrd="7" destOrd="0" presId="urn:microsoft.com/office/officeart/2005/8/layout/vProcess5"/>
    <dgm:cxn modelId="{BEA4C61A-0C2F-4462-91C4-E608E5ACEA81}" type="presParOf" srcId="{2BA88C0C-15A3-419C-B282-B8388A35A267}" destId="{99A98C2C-EFEE-4CA7-8719-D43C578F0A67}" srcOrd="8" destOrd="0" presId="urn:microsoft.com/office/officeart/2005/8/layout/vProcess5"/>
    <dgm:cxn modelId="{33CA2EB4-31F2-45CF-8180-B87EADADC36C}" type="presParOf" srcId="{2BA88C0C-15A3-419C-B282-B8388A35A267}" destId="{208C0375-21E3-4BD9-8336-732A63E2AF8E}" srcOrd="9" destOrd="0" presId="urn:microsoft.com/office/officeart/2005/8/layout/vProcess5"/>
    <dgm:cxn modelId="{E5468012-1A26-464B-8BB0-59A83A5F1390}" type="presParOf" srcId="{2BA88C0C-15A3-419C-B282-B8388A35A267}" destId="{5E40BE59-9C31-4FFF-9BB0-11BE8B0BC067}" srcOrd="10" destOrd="0" presId="urn:microsoft.com/office/officeart/2005/8/layout/vProcess5"/>
    <dgm:cxn modelId="{6BC5B07B-40EE-4A45-A01F-B451171C46E8}" type="presParOf" srcId="{2BA88C0C-15A3-419C-B282-B8388A35A267}" destId="{04863071-A5BB-4174-A5DB-8679F26F7848}" srcOrd="11" destOrd="0" presId="urn:microsoft.com/office/officeart/2005/8/layout/vProcess5"/>
    <dgm:cxn modelId="{01210E59-11A7-4EA8-86AD-C06E373271EC}" type="presParOf" srcId="{2BA88C0C-15A3-419C-B282-B8388A35A267}" destId="{09B55B4C-54B3-4B50-9ABC-3C40C738B3D0}" srcOrd="12" destOrd="0" presId="urn:microsoft.com/office/officeart/2005/8/layout/vProcess5"/>
    <dgm:cxn modelId="{95FFCE76-EF3F-4459-AAF9-1D0FAA80D5D2}" type="presParOf" srcId="{2BA88C0C-15A3-419C-B282-B8388A35A267}" destId="{9EE44820-B831-483D-8126-C7588045E285}" srcOrd="13" destOrd="0" presId="urn:microsoft.com/office/officeart/2005/8/layout/vProcess5"/>
    <dgm:cxn modelId="{875C5E3A-1238-4944-BADC-39DE135B4789}" type="presParOf" srcId="{2BA88C0C-15A3-419C-B282-B8388A35A267}" destId="{BB599A4C-DE17-4DF7-ABD8-A5C36F2F5283}" srcOrd="14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AF4770-C9F8-4F71-B84E-7DC8AD85C6C0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Создание административных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комиссий и определение перечня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должностных лиц, уполномоченных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составлять протоколы об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административных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правонарушениях: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в 2020-2022гг. – по 264 тыс. руб. 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год</a:t>
          </a:r>
          <a:endParaRPr lang="ru-RU" sz="1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9D921510-A39A-4F04-A236-4AAA99AC719C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Проведение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Всероссийской переписи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населения: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в 2020г. – 1 012,1 тыс. руб. </a:t>
          </a:r>
        </a:p>
      </dgm:t>
    </dgm:pt>
    <dgm:pt modelId="{96DE77ED-0138-4D95-B0B6-967B39154A10}" type="parTrans" cxnId="{BAFEF4E8-C043-4C4D-AF3E-DAEEA2142476}">
      <dgm:prSet/>
      <dgm:spPr/>
      <dgm:t>
        <a:bodyPr/>
        <a:lstStyle/>
        <a:p>
          <a:endParaRPr lang="ru-RU"/>
        </a:p>
      </dgm:t>
    </dgm:pt>
    <dgm:pt modelId="{A8D475AA-38E2-455F-A0E5-73974D3780A2}" type="sibTrans" cxnId="{BAFEF4E8-C043-4C4D-AF3E-DAEEA2142476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2" custScaleX="134781" custScaleY="134872" custLinFactNeighborX="-6909" custLinFactNeighborY="68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371032-ECC9-4890-8421-363D93497083}" type="pres">
      <dgm:prSet presAssocID="{96AF4770-C9F8-4F71-B84E-7DC8AD85C6C0}" presName="txShp" presStyleLbl="node1" presStyleIdx="0" presStyleCnt="2" custScaleX="115207" custScaleY="129403" custLinFactNeighborX="1483" custLinFactNeighborY="3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D2C6D-C4AF-47B2-BA9C-8B26FC8608DF}" type="pres">
      <dgm:prSet presAssocID="{46917B3E-06C6-4647-B736-D7200D84C559}" presName="spacing" presStyleCnt="0"/>
      <dgm:spPr/>
    </dgm:pt>
    <dgm:pt modelId="{0893B40A-F469-4181-BD73-8BB9F00FF517}" type="pres">
      <dgm:prSet presAssocID="{9D921510-A39A-4F04-A236-4AAA99AC719C}" presName="composite" presStyleCnt="0"/>
      <dgm:spPr/>
    </dgm:pt>
    <dgm:pt modelId="{EDF23626-1564-45D7-A0A2-C7618CC37857}" type="pres">
      <dgm:prSet presAssocID="{9D921510-A39A-4F04-A236-4AAA99AC719C}" presName="imgShp" presStyleLbl="fgImgPlace1" presStyleIdx="1" presStyleCnt="2" custScaleX="145387" custScaleY="143786" custLinFactNeighborX="-6457" custLinFactNeighborY="1845"/>
      <dgm:spPr>
        <a:blipFill rotWithShape="0">
          <a:blip xmlns:r="http://schemas.openxmlformats.org/officeDocument/2006/relationships" r:embed="rId2">
            <a:lum bright="-14000"/>
          </a:blip>
          <a:stretch>
            <a:fillRect/>
          </a:stretch>
        </a:blipFill>
      </dgm:spPr>
    </dgm:pt>
    <dgm:pt modelId="{C5ABA077-7DFB-4780-8A9E-10C78B1842FE}" type="pres">
      <dgm:prSet presAssocID="{9D921510-A39A-4F04-A236-4AAA99AC719C}" presName="txShp" presStyleLbl="node1" presStyleIdx="1" presStyleCnt="2" custScaleX="107241" custScaleY="123578" custLinFactNeighborX="2253" custLinFactNeighborY="-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21949-11A9-4B64-8E29-9CB26AB1D109}" type="presOf" srcId="{9D921510-A39A-4F04-A236-4AAA99AC719C}" destId="{C5ABA077-7DFB-4780-8A9E-10C78B1842FE}" srcOrd="0" destOrd="0" presId="urn:microsoft.com/office/officeart/2005/8/layout/vList3"/>
    <dgm:cxn modelId="{81BB4BB5-E3F4-42BD-950C-7776F1F88550}" type="presOf" srcId="{59C3E1E0-D7B5-43E6-8624-641AFCD72482}" destId="{38D1A383-1998-41C8-8F92-4354BE64A449}" srcOrd="0" destOrd="0" presId="urn:microsoft.com/office/officeart/2005/8/layout/vList3"/>
    <dgm:cxn modelId="{6D796D6F-3EB5-43D2-8B7B-5E72C3C9E718}" type="presOf" srcId="{96AF4770-C9F8-4F71-B84E-7DC8AD85C6C0}" destId="{C9371032-ECC9-4890-8421-363D93497083}" srcOrd="0" destOrd="0" presId="urn:microsoft.com/office/officeart/2005/8/layout/vList3"/>
    <dgm:cxn modelId="{BAFEF4E8-C043-4C4D-AF3E-DAEEA2142476}" srcId="{59C3E1E0-D7B5-43E6-8624-641AFCD72482}" destId="{9D921510-A39A-4F04-A236-4AAA99AC719C}" srcOrd="1" destOrd="0" parTransId="{96DE77ED-0138-4D95-B0B6-967B39154A10}" sibTransId="{A8D475AA-38E2-455F-A0E5-73974D3780A2}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6B923B74-58BD-465E-8A26-155A5A08BF1C}" type="presParOf" srcId="{38D1A383-1998-41C8-8F92-4354BE64A449}" destId="{970EDD04-AEEB-4596-A090-5374192EE6DC}" srcOrd="0" destOrd="0" presId="urn:microsoft.com/office/officeart/2005/8/layout/vList3"/>
    <dgm:cxn modelId="{8EA1E957-36C8-4D11-9490-E1B0B93572E8}" type="presParOf" srcId="{970EDD04-AEEB-4596-A090-5374192EE6DC}" destId="{4A09437C-5787-411C-B22F-4262A302E0E9}" srcOrd="0" destOrd="0" presId="urn:microsoft.com/office/officeart/2005/8/layout/vList3"/>
    <dgm:cxn modelId="{4640058B-0048-4585-B053-3ADACEEBF755}" type="presParOf" srcId="{970EDD04-AEEB-4596-A090-5374192EE6DC}" destId="{C9371032-ECC9-4890-8421-363D93497083}" srcOrd="1" destOrd="0" presId="urn:microsoft.com/office/officeart/2005/8/layout/vList3"/>
    <dgm:cxn modelId="{04143BF7-F9F3-43E9-9DBD-779B8A790402}" type="presParOf" srcId="{38D1A383-1998-41C8-8F92-4354BE64A449}" destId="{BA4D2C6D-C4AF-47B2-BA9C-8B26FC8608DF}" srcOrd="1" destOrd="0" presId="urn:microsoft.com/office/officeart/2005/8/layout/vList3"/>
    <dgm:cxn modelId="{F104B2B6-DBA9-46E6-8206-3E8686A5A4A6}" type="presParOf" srcId="{38D1A383-1998-41C8-8F92-4354BE64A449}" destId="{0893B40A-F469-4181-BD73-8BB9F00FF517}" srcOrd="2" destOrd="0" presId="urn:microsoft.com/office/officeart/2005/8/layout/vList3"/>
    <dgm:cxn modelId="{804F4A70-5C84-4ABA-A283-43227CE4E03D}" type="presParOf" srcId="{0893B40A-F469-4181-BD73-8BB9F00FF517}" destId="{EDF23626-1564-45D7-A0A2-C7618CC37857}" srcOrd="0" destOrd="0" presId="urn:microsoft.com/office/officeart/2005/8/layout/vList3"/>
    <dgm:cxn modelId="{F92B0C4C-551A-438A-8B63-2100C67F5805}" type="presParOf" srcId="{0893B40A-F469-4181-BD73-8BB9F00FF517}" destId="{C5ABA077-7DFB-4780-8A9E-10C78B1842FE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E27D3F2-E22B-490A-A3EF-F26A76984004}" type="presOf" srcId="{2D42C910-5303-4EB1-83D7-D77956B53687}" destId="{D0AFBA19-E74A-4843-8A30-FACAA9FA3BFE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506CA-55AA-4F94-8FF2-6047B47D146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C6825-2D62-4CBC-9B3A-D05179171B71}">
      <dgm:prSet phldrT="[Текст]" custT="1"/>
      <dgm:spPr>
        <a:solidFill>
          <a:srgbClr val="666699"/>
        </a:solidFill>
      </dgm:spPr>
      <dgm:t>
        <a:bodyPr/>
        <a:lstStyle/>
        <a:p>
          <a:pPr algn="ctr"/>
          <a:r>
            <a:rPr lang="ru-RU" sz="1300" i="1" dirty="0" smtClean="0"/>
            <a:t>Прогнозных расчетов, представленных главными администраторами доходов бюджета города Ржева в соответствии с утвержденными методиками прогнозирования доходов</a:t>
          </a:r>
          <a:endParaRPr lang="ru-RU" sz="1300" dirty="0"/>
        </a:p>
      </dgm:t>
    </dgm:pt>
    <dgm:pt modelId="{7486EDBE-667E-4A2B-9729-668A965488A7}" type="parTrans" cxnId="{5278F3C1-4274-40B5-98E8-27E3D35D223B}">
      <dgm:prSet/>
      <dgm:spPr/>
      <dgm:t>
        <a:bodyPr/>
        <a:lstStyle/>
        <a:p>
          <a:endParaRPr lang="ru-RU"/>
        </a:p>
      </dgm:t>
    </dgm:pt>
    <dgm:pt modelId="{2C7E2121-9F32-43CB-9AA8-D3EC0F22BB8F}" type="sibTrans" cxnId="{5278F3C1-4274-40B5-98E8-27E3D35D223B}">
      <dgm:prSet/>
      <dgm:spPr/>
      <dgm:t>
        <a:bodyPr/>
        <a:lstStyle/>
        <a:p>
          <a:endParaRPr lang="ru-RU"/>
        </a:p>
      </dgm:t>
    </dgm:pt>
    <dgm:pt modelId="{BBF8D7A7-BABD-4FAB-AB80-5663AC693C09}">
      <dgm:prSet phldrT="[Текст]" custT="1"/>
      <dgm:spPr>
        <a:solidFill>
          <a:srgbClr val="666699"/>
        </a:solidFill>
      </dgm:spPr>
      <dgm:t>
        <a:bodyPr/>
        <a:lstStyle/>
        <a:p>
          <a:pPr algn="ctr"/>
          <a:r>
            <a:rPr lang="ru-RU" sz="1300" i="1" dirty="0" smtClean="0"/>
            <a:t>Показателей статистической и налоговой отчетности по городу Ржеву</a:t>
          </a:r>
          <a:endParaRPr lang="ru-RU" sz="1300" i="1" dirty="0"/>
        </a:p>
      </dgm:t>
    </dgm:pt>
    <dgm:pt modelId="{B35C655C-718A-445A-A852-018549D73FC1}" type="parTrans" cxnId="{C58198DC-7B72-44FC-B533-3F8185F7D652}">
      <dgm:prSet/>
      <dgm:spPr/>
      <dgm:t>
        <a:bodyPr/>
        <a:lstStyle/>
        <a:p>
          <a:endParaRPr lang="ru-RU"/>
        </a:p>
      </dgm:t>
    </dgm:pt>
    <dgm:pt modelId="{38D1E789-FCFC-4B0F-AF75-9DD1B98D93A2}" type="sibTrans" cxnId="{C58198DC-7B72-44FC-B533-3F8185F7D652}">
      <dgm:prSet/>
      <dgm:spPr/>
      <dgm:t>
        <a:bodyPr/>
        <a:lstStyle/>
        <a:p>
          <a:endParaRPr lang="ru-RU"/>
        </a:p>
      </dgm:t>
    </dgm:pt>
    <dgm:pt modelId="{2E329F1D-63ED-41ED-8B73-086E62E7EAB3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FDFD1F0-F63C-4677-BA11-001A5CC9261A}" type="sibTrans" cxnId="{157027B9-35F4-4A7D-8228-DE96C150F71F}">
      <dgm:prSet/>
      <dgm:spPr/>
      <dgm:t>
        <a:bodyPr/>
        <a:lstStyle/>
        <a:p>
          <a:endParaRPr lang="ru-RU"/>
        </a:p>
      </dgm:t>
    </dgm:pt>
    <dgm:pt modelId="{D15C4991-95C7-40BB-9DD4-82C9E70B33C9}" type="parTrans" cxnId="{157027B9-35F4-4A7D-8228-DE96C150F71F}">
      <dgm:prSet/>
      <dgm:spPr/>
      <dgm:t>
        <a:bodyPr/>
        <a:lstStyle/>
        <a:p>
          <a:endParaRPr lang="ru-RU"/>
        </a:p>
      </dgm:t>
    </dgm:pt>
    <dgm:pt modelId="{94569AF3-58ED-4C0C-86B8-9986F8EC80DD}">
      <dgm:prSet phldrT="[Текст]" custT="1"/>
      <dgm:spPr>
        <a:solidFill>
          <a:srgbClr val="666699"/>
        </a:solidFill>
      </dgm:spPr>
      <dgm:t>
        <a:bodyPr/>
        <a:lstStyle/>
        <a:p>
          <a:pPr algn="ctr"/>
          <a:r>
            <a:rPr lang="ru-RU" sz="1300" i="1" dirty="0" smtClean="0"/>
            <a:t>Показателей прогноза социально-экономического развития города Ржева</a:t>
          </a:r>
          <a:endParaRPr lang="ru-RU" sz="1300" i="1" dirty="0"/>
        </a:p>
      </dgm:t>
    </dgm:pt>
    <dgm:pt modelId="{AC542466-57AE-4ED0-B8F7-9E924D417CC4}" type="sibTrans" cxnId="{A4E195F0-C333-4B75-83A1-8789BAD5AB4E}">
      <dgm:prSet/>
      <dgm:spPr/>
      <dgm:t>
        <a:bodyPr/>
        <a:lstStyle/>
        <a:p>
          <a:endParaRPr lang="ru-RU"/>
        </a:p>
      </dgm:t>
    </dgm:pt>
    <dgm:pt modelId="{36D18B9A-1E89-48A0-990E-33D80A823153}" type="parTrans" cxnId="{A4E195F0-C333-4B75-83A1-8789BAD5AB4E}">
      <dgm:prSet/>
      <dgm:spPr/>
      <dgm:t>
        <a:bodyPr/>
        <a:lstStyle/>
        <a:p>
          <a:endParaRPr lang="ru-RU"/>
        </a:p>
      </dgm:t>
    </dgm:pt>
    <dgm:pt modelId="{05BB246E-4532-42F2-8F1F-5B696B2993F0}">
      <dgm:prSet phldrT="[Текст]" phldr="1"/>
      <dgm:spPr/>
      <dgm:t>
        <a:bodyPr/>
        <a:lstStyle/>
        <a:p>
          <a:endParaRPr lang="ru-RU" baseline="0" dirty="0">
            <a:solidFill>
              <a:schemeClr val="bg1"/>
            </a:solidFill>
          </a:endParaRPr>
        </a:p>
      </dgm:t>
    </dgm:pt>
    <dgm:pt modelId="{2463E171-4617-4B3D-8630-9AAD9AE1F59B}" type="sibTrans" cxnId="{66BBDFF2-D39E-46F2-9630-76E1B22A0B7F}">
      <dgm:prSet/>
      <dgm:spPr/>
      <dgm:t>
        <a:bodyPr/>
        <a:lstStyle/>
        <a:p>
          <a:endParaRPr lang="ru-RU"/>
        </a:p>
      </dgm:t>
    </dgm:pt>
    <dgm:pt modelId="{1D8EDD4B-AE13-4C80-8B7F-496A160FDB97}" type="parTrans" cxnId="{66BBDFF2-D39E-46F2-9630-76E1B22A0B7F}">
      <dgm:prSet/>
      <dgm:spPr/>
      <dgm:t>
        <a:bodyPr/>
        <a:lstStyle/>
        <a:p>
          <a:endParaRPr lang="ru-RU"/>
        </a:p>
      </dgm:t>
    </dgm:pt>
    <dgm:pt modelId="{A2588765-C6DB-42B0-9847-411CAFE5BE7E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766F189-8F69-478E-B0EC-F3BF774B6F51}" type="sibTrans" cxnId="{1F16C52F-7EC8-4E83-B220-640676EE79F8}">
      <dgm:prSet/>
      <dgm:spPr/>
      <dgm:t>
        <a:bodyPr/>
        <a:lstStyle/>
        <a:p>
          <a:endParaRPr lang="ru-RU"/>
        </a:p>
      </dgm:t>
    </dgm:pt>
    <dgm:pt modelId="{5E44DC0A-E6BE-47B7-AEDF-29D22B92D367}" type="parTrans" cxnId="{1F16C52F-7EC8-4E83-B220-640676EE79F8}">
      <dgm:prSet/>
      <dgm:spPr/>
      <dgm:t>
        <a:bodyPr/>
        <a:lstStyle/>
        <a:p>
          <a:endParaRPr lang="ru-RU"/>
        </a:p>
      </dgm:t>
    </dgm:pt>
    <dgm:pt modelId="{5A76C775-36DE-4F85-8D0E-BE6F8FA4C203}" type="pres">
      <dgm:prSet presAssocID="{E73506CA-55AA-4F94-8FF2-6047B47D146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C4A3EF-D11A-460C-B354-BD3C9B47718C}" type="pres">
      <dgm:prSet presAssocID="{05BB246E-4532-42F2-8F1F-5B696B2993F0}" presName="compositeNode" presStyleCnt="0">
        <dgm:presLayoutVars>
          <dgm:bulletEnabled val="1"/>
        </dgm:presLayoutVars>
      </dgm:prSet>
      <dgm:spPr/>
    </dgm:pt>
    <dgm:pt modelId="{B24350FE-5A72-45F4-A82C-2D51E1AD98D6}" type="pres">
      <dgm:prSet presAssocID="{05BB246E-4532-42F2-8F1F-5B696B2993F0}" presName="image" presStyleLbl="fgImgPlace1" presStyleIdx="0" presStyleCnt="3" custScaleX="622572" custScaleY="386689" custLinFactY="146323" custLinFactNeighborX="-8124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082037-4968-41A3-92A1-2EEBCE503587}" type="pres">
      <dgm:prSet presAssocID="{05BB246E-4532-42F2-8F1F-5B696B2993F0}" presName="childNode" presStyleLbl="node1" presStyleIdx="0" presStyleCnt="3" custScaleX="304048" custScaleY="40142" custLinFactNeighborX="-51732" custLinFactNeighborY="29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2EB5-9500-40FB-8883-6C455DB1E579}" type="pres">
      <dgm:prSet presAssocID="{05BB246E-4532-42F2-8F1F-5B696B2993F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2749E-936E-4BC8-908D-11E5ED766A3D}" type="pres">
      <dgm:prSet presAssocID="{2463E171-4617-4B3D-8630-9AAD9AE1F59B}" presName="sibTrans" presStyleCnt="0"/>
      <dgm:spPr/>
    </dgm:pt>
    <dgm:pt modelId="{ED4091C4-80EE-470A-92B7-0197FA583BE6}" type="pres">
      <dgm:prSet presAssocID="{2E329F1D-63ED-41ED-8B73-086E62E7EAB3}" presName="compositeNode" presStyleCnt="0">
        <dgm:presLayoutVars>
          <dgm:bulletEnabled val="1"/>
        </dgm:presLayoutVars>
      </dgm:prSet>
      <dgm:spPr/>
    </dgm:pt>
    <dgm:pt modelId="{C902FB57-6412-4557-96BC-C5D5B83C269A}" type="pres">
      <dgm:prSet presAssocID="{2E329F1D-63ED-41ED-8B73-086E62E7EAB3}" presName="image" presStyleLbl="fgImgPlace1" presStyleIdx="1" presStyleCnt="3" custScaleX="610325" custScaleY="369534" custLinFactX="39462" custLinFactNeighborX="100000" custLinFactNeighborY="66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64B5E04-9B5F-4DE5-BD4E-DD691C3763AC}" type="pres">
      <dgm:prSet presAssocID="{2E329F1D-63ED-41ED-8B73-086E62E7EAB3}" presName="childNode" presStyleLbl="node1" presStyleIdx="1" presStyleCnt="3" custScaleX="398303" custScaleY="57692" custLinFactNeighborX="2908" custLinFactNeighborY="-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3E067-6174-4575-A1AF-BA6327834883}" type="pres">
      <dgm:prSet presAssocID="{2E329F1D-63ED-41ED-8B73-086E62E7EAB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F905-C117-447A-B8E7-5C0D48810D89}" type="pres">
      <dgm:prSet presAssocID="{7FDFD1F0-F63C-4677-BA11-001A5CC9261A}" presName="sibTrans" presStyleCnt="0"/>
      <dgm:spPr/>
    </dgm:pt>
    <dgm:pt modelId="{69EC602B-7F80-4D0B-AA10-25DDE40DEE42}" type="pres">
      <dgm:prSet presAssocID="{A2588765-C6DB-42B0-9847-411CAFE5BE7E}" presName="compositeNode" presStyleCnt="0">
        <dgm:presLayoutVars>
          <dgm:bulletEnabled val="1"/>
        </dgm:presLayoutVars>
      </dgm:prSet>
      <dgm:spPr/>
    </dgm:pt>
    <dgm:pt modelId="{A945D726-7704-49A4-BC74-5D2F2E6A588F}" type="pres">
      <dgm:prSet presAssocID="{A2588765-C6DB-42B0-9847-411CAFE5BE7E}" presName="image" presStyleLbl="fgImgPlace1" presStyleIdx="2" presStyleCnt="3" custScaleX="563799" custScaleY="381459" custLinFactX="100000" custLinFactY="129253" custLinFactNeighborX="139317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99D181-4BD3-413D-AFC7-D330995A431C}" type="pres">
      <dgm:prSet presAssocID="{A2588765-C6DB-42B0-9847-411CAFE5BE7E}" presName="childNode" presStyleLbl="node1" presStyleIdx="2" presStyleCnt="3" custScaleX="280004" custScaleY="47381" custLinFactNeighborX="44642" custLinFactNeighborY="3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A569-7096-433A-B6C3-0FDC6CE855C3}" type="pres">
      <dgm:prSet presAssocID="{A2588765-C6DB-42B0-9847-411CAFE5BE7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34B14-1DAB-41A6-AA85-62C76D8E6009}" type="presOf" srcId="{2E329F1D-63ED-41ED-8B73-086E62E7EAB3}" destId="{5683E067-6174-4575-A1AF-BA6327834883}" srcOrd="0" destOrd="0" presId="urn:microsoft.com/office/officeart/2005/8/layout/hList2"/>
    <dgm:cxn modelId="{B491E2F9-B47C-4844-A1B9-3C332B92BF5A}" type="presOf" srcId="{05BB246E-4532-42F2-8F1F-5B696B2993F0}" destId="{4A022EB5-9500-40FB-8883-6C455DB1E579}" srcOrd="0" destOrd="0" presId="urn:microsoft.com/office/officeart/2005/8/layout/hList2"/>
    <dgm:cxn modelId="{2A61BBE2-EDEC-423C-8090-3BDCE7D217A1}" type="presOf" srcId="{94569AF3-58ED-4C0C-86B8-9986F8EC80DD}" destId="{74082037-4968-41A3-92A1-2EEBCE503587}" srcOrd="0" destOrd="0" presId="urn:microsoft.com/office/officeart/2005/8/layout/hList2"/>
    <dgm:cxn modelId="{7A887AF9-5B75-4458-983B-6CA2DAF31A0A}" type="presOf" srcId="{A2588765-C6DB-42B0-9847-411CAFE5BE7E}" destId="{9440A569-7096-433A-B6C3-0FDC6CE855C3}" srcOrd="0" destOrd="0" presId="urn:microsoft.com/office/officeart/2005/8/layout/hList2"/>
    <dgm:cxn modelId="{3B428198-F823-435B-B1AB-1A66F6842618}" type="presOf" srcId="{E73506CA-55AA-4F94-8FF2-6047B47D146A}" destId="{5A76C775-36DE-4F85-8D0E-BE6F8FA4C203}" srcOrd="0" destOrd="0" presId="urn:microsoft.com/office/officeart/2005/8/layout/hList2"/>
    <dgm:cxn modelId="{66BBDFF2-D39E-46F2-9630-76E1B22A0B7F}" srcId="{E73506CA-55AA-4F94-8FF2-6047B47D146A}" destId="{05BB246E-4532-42F2-8F1F-5B696B2993F0}" srcOrd="0" destOrd="0" parTransId="{1D8EDD4B-AE13-4C80-8B7F-496A160FDB97}" sibTransId="{2463E171-4617-4B3D-8630-9AAD9AE1F59B}"/>
    <dgm:cxn modelId="{157027B9-35F4-4A7D-8228-DE96C150F71F}" srcId="{E73506CA-55AA-4F94-8FF2-6047B47D146A}" destId="{2E329F1D-63ED-41ED-8B73-086E62E7EAB3}" srcOrd="1" destOrd="0" parTransId="{D15C4991-95C7-40BB-9DD4-82C9E70B33C9}" sibTransId="{7FDFD1F0-F63C-4677-BA11-001A5CC9261A}"/>
    <dgm:cxn modelId="{E3BEFB85-F55A-42B4-A8B7-543236BB84C0}" type="presOf" srcId="{0D1C6825-2D62-4CBC-9B3A-D05179171B71}" destId="{964B5E04-9B5F-4DE5-BD4E-DD691C3763AC}" srcOrd="0" destOrd="0" presId="urn:microsoft.com/office/officeart/2005/8/layout/hList2"/>
    <dgm:cxn modelId="{5278F3C1-4274-40B5-98E8-27E3D35D223B}" srcId="{2E329F1D-63ED-41ED-8B73-086E62E7EAB3}" destId="{0D1C6825-2D62-4CBC-9B3A-D05179171B71}" srcOrd="0" destOrd="0" parTransId="{7486EDBE-667E-4A2B-9729-668A965488A7}" sibTransId="{2C7E2121-9F32-43CB-9AA8-D3EC0F22BB8F}"/>
    <dgm:cxn modelId="{E5B5AA43-F952-4EBB-939B-45E5745696E3}" type="presOf" srcId="{BBF8D7A7-BABD-4FAB-AB80-5663AC693C09}" destId="{3199D181-4BD3-413D-AFC7-D330995A431C}" srcOrd="0" destOrd="0" presId="urn:microsoft.com/office/officeart/2005/8/layout/hList2"/>
    <dgm:cxn modelId="{C58198DC-7B72-44FC-B533-3F8185F7D652}" srcId="{A2588765-C6DB-42B0-9847-411CAFE5BE7E}" destId="{BBF8D7A7-BABD-4FAB-AB80-5663AC693C09}" srcOrd="0" destOrd="0" parTransId="{B35C655C-718A-445A-A852-018549D73FC1}" sibTransId="{38D1E789-FCFC-4B0F-AF75-9DD1B98D93A2}"/>
    <dgm:cxn modelId="{1F16C52F-7EC8-4E83-B220-640676EE79F8}" srcId="{E73506CA-55AA-4F94-8FF2-6047B47D146A}" destId="{A2588765-C6DB-42B0-9847-411CAFE5BE7E}" srcOrd="2" destOrd="0" parTransId="{5E44DC0A-E6BE-47B7-AEDF-29D22B92D367}" sibTransId="{A766F189-8F69-478E-B0EC-F3BF774B6F51}"/>
    <dgm:cxn modelId="{A4E195F0-C333-4B75-83A1-8789BAD5AB4E}" srcId="{05BB246E-4532-42F2-8F1F-5B696B2993F0}" destId="{94569AF3-58ED-4C0C-86B8-9986F8EC80DD}" srcOrd="0" destOrd="0" parTransId="{36D18B9A-1E89-48A0-990E-33D80A823153}" sibTransId="{AC542466-57AE-4ED0-B8F7-9E924D417CC4}"/>
    <dgm:cxn modelId="{2B4C42DF-8D7F-4E3F-88C9-C6347D18A1BF}" type="presParOf" srcId="{5A76C775-36DE-4F85-8D0E-BE6F8FA4C203}" destId="{97C4A3EF-D11A-460C-B354-BD3C9B47718C}" srcOrd="0" destOrd="0" presId="urn:microsoft.com/office/officeart/2005/8/layout/hList2"/>
    <dgm:cxn modelId="{9ABDDD64-8979-4CF9-B50F-8207F44B358B}" type="presParOf" srcId="{97C4A3EF-D11A-460C-B354-BD3C9B47718C}" destId="{B24350FE-5A72-45F4-A82C-2D51E1AD98D6}" srcOrd="0" destOrd="0" presId="urn:microsoft.com/office/officeart/2005/8/layout/hList2"/>
    <dgm:cxn modelId="{BDE4B61F-79EA-4A4C-BE58-784582F7BA4C}" type="presParOf" srcId="{97C4A3EF-D11A-460C-B354-BD3C9B47718C}" destId="{74082037-4968-41A3-92A1-2EEBCE503587}" srcOrd="1" destOrd="0" presId="urn:microsoft.com/office/officeart/2005/8/layout/hList2"/>
    <dgm:cxn modelId="{7D4B2F8E-9A85-475F-BCF5-5A46E2922957}" type="presParOf" srcId="{97C4A3EF-D11A-460C-B354-BD3C9B47718C}" destId="{4A022EB5-9500-40FB-8883-6C455DB1E579}" srcOrd="2" destOrd="0" presId="urn:microsoft.com/office/officeart/2005/8/layout/hList2"/>
    <dgm:cxn modelId="{5B0401D7-252F-4317-8713-E16088149C51}" type="presParOf" srcId="{5A76C775-36DE-4F85-8D0E-BE6F8FA4C203}" destId="{6FB2749E-936E-4BC8-908D-11E5ED766A3D}" srcOrd="1" destOrd="0" presId="urn:microsoft.com/office/officeart/2005/8/layout/hList2"/>
    <dgm:cxn modelId="{27D3B128-D8A2-4DAA-B263-FC43CE29E8B3}" type="presParOf" srcId="{5A76C775-36DE-4F85-8D0E-BE6F8FA4C203}" destId="{ED4091C4-80EE-470A-92B7-0197FA583BE6}" srcOrd="2" destOrd="0" presId="urn:microsoft.com/office/officeart/2005/8/layout/hList2"/>
    <dgm:cxn modelId="{586E12AC-689D-4E98-96C8-69988EE65483}" type="presParOf" srcId="{ED4091C4-80EE-470A-92B7-0197FA583BE6}" destId="{C902FB57-6412-4557-96BC-C5D5B83C269A}" srcOrd="0" destOrd="0" presId="urn:microsoft.com/office/officeart/2005/8/layout/hList2"/>
    <dgm:cxn modelId="{1AE766FF-820F-41C2-8561-490063460B27}" type="presParOf" srcId="{ED4091C4-80EE-470A-92B7-0197FA583BE6}" destId="{964B5E04-9B5F-4DE5-BD4E-DD691C3763AC}" srcOrd="1" destOrd="0" presId="urn:microsoft.com/office/officeart/2005/8/layout/hList2"/>
    <dgm:cxn modelId="{0D2CBF1A-723F-4F61-92C5-5E359C5BF183}" type="presParOf" srcId="{ED4091C4-80EE-470A-92B7-0197FA583BE6}" destId="{5683E067-6174-4575-A1AF-BA6327834883}" srcOrd="2" destOrd="0" presId="urn:microsoft.com/office/officeart/2005/8/layout/hList2"/>
    <dgm:cxn modelId="{DE59F56F-0B61-4424-B4A5-4B21C785224C}" type="presParOf" srcId="{5A76C775-36DE-4F85-8D0E-BE6F8FA4C203}" destId="{7FDDF905-C117-447A-B8E7-5C0D48810D89}" srcOrd="3" destOrd="0" presId="urn:microsoft.com/office/officeart/2005/8/layout/hList2"/>
    <dgm:cxn modelId="{28F9E196-A47F-4B31-9298-7A3C498AB5D4}" type="presParOf" srcId="{5A76C775-36DE-4F85-8D0E-BE6F8FA4C203}" destId="{69EC602B-7F80-4D0B-AA10-25DDE40DEE42}" srcOrd="4" destOrd="0" presId="urn:microsoft.com/office/officeart/2005/8/layout/hList2"/>
    <dgm:cxn modelId="{5BD4D89F-543F-4599-9690-A5DD9319E517}" type="presParOf" srcId="{69EC602B-7F80-4D0B-AA10-25DDE40DEE42}" destId="{A945D726-7704-49A4-BC74-5D2F2E6A588F}" srcOrd="0" destOrd="0" presId="urn:microsoft.com/office/officeart/2005/8/layout/hList2"/>
    <dgm:cxn modelId="{56510326-8EDF-4A1B-BE06-BE8E2A33FE10}" type="presParOf" srcId="{69EC602B-7F80-4D0B-AA10-25DDE40DEE42}" destId="{3199D181-4BD3-413D-AFC7-D330995A431C}" srcOrd="1" destOrd="0" presId="urn:microsoft.com/office/officeart/2005/8/layout/hList2"/>
    <dgm:cxn modelId="{96E7B859-1355-4AE5-AB6D-979CE8E85CF6}" type="presParOf" srcId="{69EC602B-7F80-4D0B-AA10-25DDE40DEE42}" destId="{9440A569-7096-433A-B6C3-0FDC6CE855C3}" srcOrd="2" destOrd="0" presId="urn:microsoft.com/office/officeart/2005/8/layout/h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F9335-0FDC-4952-89EA-C0D4D747AD0F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807D3B5-3E6F-427C-ACD2-ECA5843C1FF2}">
      <dgm:prSet custT="1"/>
      <dgm:spPr/>
      <dgm:t>
        <a:bodyPr/>
        <a:lstStyle/>
        <a:p>
          <a:pPr rtl="0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учетом</a:t>
          </a:r>
          <a:r>
            <a:rPr lang="ru-RU" sz="16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i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CD881-35E9-4EA5-A808-172F630669CC}" type="parTrans" cxnId="{DFF8A8CC-008B-4226-A08A-8A24A1AB0829}">
      <dgm:prSet/>
      <dgm:spPr/>
      <dgm:t>
        <a:bodyPr/>
        <a:lstStyle/>
        <a:p>
          <a:endParaRPr lang="ru-RU"/>
        </a:p>
      </dgm:t>
    </dgm:pt>
    <dgm:pt modelId="{96F7ED5E-E183-4D76-A0EA-07AE330D8581}" type="sibTrans" cxnId="{DFF8A8CC-008B-4226-A08A-8A24A1AB0829}">
      <dgm:prSet/>
      <dgm:spPr/>
      <dgm:t>
        <a:bodyPr/>
        <a:lstStyle/>
        <a:p>
          <a:endParaRPr lang="ru-RU"/>
        </a:p>
      </dgm:t>
    </dgm:pt>
    <dgm:pt modelId="{E9E7068D-9912-4B0C-B72A-0FE8F2CA8451}" type="pres">
      <dgm:prSet presAssocID="{B05F9335-0FDC-4952-89EA-C0D4D747AD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9CBD96-80B7-44AA-8068-E9FF393B9636}" type="pres">
      <dgm:prSet presAssocID="{B05F9335-0FDC-4952-89EA-C0D4D747AD0F}" presName="ribbon" presStyleLbl="node1" presStyleIdx="0" presStyleCnt="1" custScaleX="196000" custLinFactNeighborX="-4000"/>
      <dgm:spPr/>
    </dgm:pt>
    <dgm:pt modelId="{92D357AE-A25F-4FD7-A2DD-B1E2766AF918}" type="pres">
      <dgm:prSet presAssocID="{B05F9335-0FDC-4952-89EA-C0D4D747AD0F}" presName="leftArrowText" presStyleLbl="node1" presStyleIdx="0" presStyleCnt="1" custScaleX="190909" custLinFactNeighborX="45455" custLinFactNeighborY="51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DD442-56E2-400E-B125-FD314F975AEE}" type="pres">
      <dgm:prSet presAssocID="{B05F9335-0FDC-4952-89EA-C0D4D747AD0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615A6E-92BA-4247-8E9C-9AE7B74AB0B3}" type="presOf" srcId="{C807D3B5-3E6F-427C-ACD2-ECA5843C1FF2}" destId="{92D357AE-A25F-4FD7-A2DD-B1E2766AF918}" srcOrd="0" destOrd="0" presId="urn:microsoft.com/office/officeart/2005/8/layout/arrow6"/>
    <dgm:cxn modelId="{E5D65F35-5628-4E38-9524-4EF0E6664A33}" type="presOf" srcId="{B05F9335-0FDC-4952-89EA-C0D4D747AD0F}" destId="{E9E7068D-9912-4B0C-B72A-0FE8F2CA8451}" srcOrd="0" destOrd="0" presId="urn:microsoft.com/office/officeart/2005/8/layout/arrow6"/>
    <dgm:cxn modelId="{DFF8A8CC-008B-4226-A08A-8A24A1AB0829}" srcId="{B05F9335-0FDC-4952-89EA-C0D4D747AD0F}" destId="{C807D3B5-3E6F-427C-ACD2-ECA5843C1FF2}" srcOrd="0" destOrd="0" parTransId="{253CD881-35E9-4EA5-A808-172F630669CC}" sibTransId="{96F7ED5E-E183-4D76-A0EA-07AE330D8581}"/>
    <dgm:cxn modelId="{90D7D59D-7765-404F-8C2B-7CB5DFEB6E5E}" type="presParOf" srcId="{E9E7068D-9912-4B0C-B72A-0FE8F2CA8451}" destId="{4B9CBD96-80B7-44AA-8068-E9FF393B9636}" srcOrd="0" destOrd="0" presId="urn:microsoft.com/office/officeart/2005/8/layout/arrow6"/>
    <dgm:cxn modelId="{2EE6D36B-5081-4FB9-8EBA-6C3761E8EA95}" type="presParOf" srcId="{E9E7068D-9912-4B0C-B72A-0FE8F2CA8451}" destId="{92D357AE-A25F-4FD7-A2DD-B1E2766AF918}" srcOrd="1" destOrd="0" presId="urn:microsoft.com/office/officeart/2005/8/layout/arrow6"/>
    <dgm:cxn modelId="{7F587FA2-342D-4C71-8999-4F6B4DF84779}" type="presParOf" srcId="{E9E7068D-9912-4B0C-B72A-0FE8F2CA8451}" destId="{A29DD442-56E2-400E-B125-FD314F975AEE}" srcOrd="2" destOrd="0" presId="urn:microsoft.com/office/officeart/2005/8/layout/arrow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реализацию мероприятий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 обеспечению жильем молодых семей:</a:t>
          </a:r>
          <a:endParaRPr lang="ru-RU" sz="1000" i="0" dirty="0">
            <a:latin typeface="Times New Roman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80ECA5C-9337-46B1-A398-C302B5A7944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2020г. – 2 060,8 тыс. руб.;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E64B47D-E763-4310-B295-01153AC5DF78}" type="parTrans" cxnId="{730C2D56-096B-42AD-9C02-E6A1F4E5516B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653A1175-524D-4D59-A48E-20ABFEA0315F}" type="sibTrans" cxnId="{730C2D56-096B-42AD-9C02-E6A1F4E5516B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224478B4-BAA6-45F3-B72C-12C640364EC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2021г. – 4 434,5 тыс. руб.;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7F90F97-5A29-49DB-8280-4EB95977F82B}" type="parTrans" cxnId="{8B6CF71E-9AE2-4C0C-887D-24870B0FF7C2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9711927-25D6-42F9-BB45-596CD0673C55}" type="sibTrans" cxnId="{8B6CF71E-9AE2-4C0C-887D-24870B0FF7C2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0B263548-8D40-4268-95B7-52624429BBA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2022г. – 4 646,1 тыс. руб.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B8656009-77D8-4522-8135-DEBAF154D6F1}" type="parTrans" cxnId="{E355D2D4-1BBA-4854-B23C-CF53684A2ABE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A8F3274-0325-402C-80F4-52C847891F8B}" type="sibTrans" cxnId="{E355D2D4-1BBA-4854-B23C-CF53684A2ABE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83E9346-65A8-474B-BD59-04EC50C6B116}" type="pres">
      <dgm:prSet presAssocID="{E57EFDED-B261-48A0-AB9B-CCF089050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8C25A-C45B-4D7F-8DF2-D25E91B00D7C}" type="pres">
      <dgm:prSet presAssocID="{4553827C-3C0C-4BDB-9456-8ECA26B7BBA6}" presName="comp" presStyleCnt="0"/>
      <dgm:spPr/>
    </dgm:pt>
    <dgm:pt modelId="{088E6AB6-686D-476C-967A-022E39D1D745}" type="pres">
      <dgm:prSet presAssocID="{4553827C-3C0C-4BDB-9456-8ECA26B7BBA6}" presName="box" presStyleLbl="node1" presStyleIdx="0" presStyleCnt="1" custScaleY="82342"/>
      <dgm:spPr/>
      <dgm:t>
        <a:bodyPr/>
        <a:lstStyle/>
        <a:p>
          <a:endParaRPr lang="ru-RU"/>
        </a:p>
      </dgm:t>
    </dgm:pt>
    <dgm:pt modelId="{8844ED08-08B8-4EC5-8A24-0C6BC085B92D}" type="pres">
      <dgm:prSet presAssocID="{4553827C-3C0C-4BDB-9456-8ECA26B7BBA6}" presName="img" presStyleLbl="fgImgPlace1" presStyleIdx="0" presStyleCnt="1" custScaleX="134833" custScaleY="91707" custLinFactNeighborX="9509" custLinFactNeighborY="13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66F776-E928-49E7-AFEB-3E1481722F5D}" type="pres">
      <dgm:prSet presAssocID="{4553827C-3C0C-4BDB-9456-8ECA26B7BBA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FD767-5A30-4612-B8AB-7A969AC83B15}" type="presOf" srcId="{4553827C-3C0C-4BDB-9456-8ECA26B7BBA6}" destId="{088E6AB6-686D-476C-967A-022E39D1D745}" srcOrd="0" destOrd="0" presId="urn:microsoft.com/office/officeart/2005/8/layout/vList4"/>
    <dgm:cxn modelId="{184DF6F8-34CC-4F66-B97F-3F5B3AD8E029}" type="presOf" srcId="{4553827C-3C0C-4BDB-9456-8ECA26B7BBA6}" destId="{4E66F776-E928-49E7-AFEB-3E1481722F5D}" srcOrd="1" destOrd="0" presId="urn:microsoft.com/office/officeart/2005/8/layout/vList4"/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AF5501F0-7044-4D30-857C-EEE0D8A82794}" type="presOf" srcId="{780ECA5C-9337-46B1-A398-C302B5A79440}" destId="{088E6AB6-686D-476C-967A-022E39D1D745}" srcOrd="0" destOrd="1" presId="urn:microsoft.com/office/officeart/2005/8/layout/vList4"/>
    <dgm:cxn modelId="{730C2D56-096B-42AD-9C02-E6A1F4E5516B}" srcId="{4553827C-3C0C-4BDB-9456-8ECA26B7BBA6}" destId="{780ECA5C-9337-46B1-A398-C302B5A79440}" srcOrd="0" destOrd="0" parTransId="{FE64B47D-E763-4310-B295-01153AC5DF78}" sibTransId="{653A1175-524D-4D59-A48E-20ABFEA0315F}"/>
    <dgm:cxn modelId="{E355D2D4-1BBA-4854-B23C-CF53684A2ABE}" srcId="{4553827C-3C0C-4BDB-9456-8ECA26B7BBA6}" destId="{0B263548-8D40-4268-95B7-52624429BBA8}" srcOrd="2" destOrd="0" parTransId="{B8656009-77D8-4522-8135-DEBAF154D6F1}" sibTransId="{EA8F3274-0325-402C-80F4-52C847891F8B}"/>
    <dgm:cxn modelId="{EDEC5965-615D-41AE-A06F-00F9F8598928}" type="presOf" srcId="{780ECA5C-9337-46B1-A398-C302B5A79440}" destId="{4E66F776-E928-49E7-AFEB-3E1481722F5D}" srcOrd="1" destOrd="1" presId="urn:microsoft.com/office/officeart/2005/8/layout/vList4"/>
    <dgm:cxn modelId="{8B6E68E4-BCDF-4524-BA94-0BF1933A2469}" type="presOf" srcId="{0B263548-8D40-4268-95B7-52624429BBA8}" destId="{4E66F776-E928-49E7-AFEB-3E1481722F5D}" srcOrd="1" destOrd="3" presId="urn:microsoft.com/office/officeart/2005/8/layout/vList4"/>
    <dgm:cxn modelId="{0694E868-2DDA-438F-9603-633A4812D4B9}" type="presOf" srcId="{E57EFDED-B261-48A0-AB9B-CCF0890504C9}" destId="{F83E9346-65A8-474B-BD59-04EC50C6B116}" srcOrd="0" destOrd="0" presId="urn:microsoft.com/office/officeart/2005/8/layout/vList4"/>
    <dgm:cxn modelId="{23012FBB-1BE8-4BEA-99BF-FAF230D8810B}" type="presOf" srcId="{224478B4-BAA6-45F3-B72C-12C640364EC9}" destId="{4E66F776-E928-49E7-AFEB-3E1481722F5D}" srcOrd="1" destOrd="2" presId="urn:microsoft.com/office/officeart/2005/8/layout/vList4"/>
    <dgm:cxn modelId="{3CDF9063-3ECB-40DB-A678-276B024B6524}" type="presOf" srcId="{0B263548-8D40-4268-95B7-52624429BBA8}" destId="{088E6AB6-686D-476C-967A-022E39D1D745}" srcOrd="0" destOrd="3" presId="urn:microsoft.com/office/officeart/2005/8/layout/vList4"/>
    <dgm:cxn modelId="{4326980D-76E4-4ABB-BFA2-C9C861D3FBFE}" type="presOf" srcId="{224478B4-BAA6-45F3-B72C-12C640364EC9}" destId="{088E6AB6-686D-476C-967A-022E39D1D745}" srcOrd="0" destOrd="2" presId="urn:microsoft.com/office/officeart/2005/8/layout/vList4"/>
    <dgm:cxn modelId="{8B6CF71E-9AE2-4C0C-887D-24870B0FF7C2}" srcId="{4553827C-3C0C-4BDB-9456-8ECA26B7BBA6}" destId="{224478B4-BAA6-45F3-B72C-12C640364EC9}" srcOrd="1" destOrd="0" parTransId="{47F90F97-5A29-49DB-8280-4EB95977F82B}" sibTransId="{89711927-25D6-42F9-BB45-596CD0673C55}"/>
    <dgm:cxn modelId="{2F56B633-806D-472C-9459-BC988EB0D280}" type="presParOf" srcId="{F83E9346-65A8-474B-BD59-04EC50C6B116}" destId="{9918C25A-C45B-4D7F-8DF2-D25E91B00D7C}" srcOrd="0" destOrd="0" presId="urn:microsoft.com/office/officeart/2005/8/layout/vList4"/>
    <dgm:cxn modelId="{1DB9DFCD-7B53-42D1-8FCE-236B24D4E481}" type="presParOf" srcId="{9918C25A-C45B-4D7F-8DF2-D25E91B00D7C}" destId="{088E6AB6-686D-476C-967A-022E39D1D745}" srcOrd="0" destOrd="0" presId="urn:microsoft.com/office/officeart/2005/8/layout/vList4"/>
    <dgm:cxn modelId="{5F23EC69-8BE2-4C4C-B6FC-13A3281CA21F}" type="presParOf" srcId="{9918C25A-C45B-4D7F-8DF2-D25E91B00D7C}" destId="{8844ED08-08B8-4EC5-8A24-0C6BC085B92D}" srcOrd="1" destOrd="0" presId="urn:microsoft.com/office/officeart/2005/8/layout/vList4"/>
    <dgm:cxn modelId="{E31372B7-FB22-41C9-A07F-004F61D9A08F}" type="presParOf" srcId="{9918C25A-C45B-4D7F-8DF2-D25E91B00D7C}" destId="{4E66F776-E928-49E7-AFEB-3E1481722F5D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70016F-2DD3-40C9-8F04-E3BA7454621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300" b="0" i="0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300" b="0" i="0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 реализацию мероприятий </a:t>
          </a:r>
        </a:p>
        <a:p>
          <a:pPr algn="ctr"/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государственной программы  РФ «Доступная среда» :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F5100CFE-913C-471E-99F8-196793154E80}" type="parTrans" cxnId="{4375173F-2959-4E92-91CE-67B1C68C98B5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ACA9F96-7536-4D96-B78E-6BF92A061F08}" type="sibTrans" cxnId="{4375173F-2959-4E92-91CE-67B1C68C98B5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359FF6A-DE68-456A-874C-8EF0F30E6AF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2020г. – 768,5 тыс. руб.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8E4C85E-A783-45C0-9E42-0A400B0A3025}" type="parTrans" cxnId="{79395DA2-673E-426D-BC3A-3C29F3688B51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7E780492-4960-408C-B2DB-DA43577EB55B}" type="sibTrans" cxnId="{79395DA2-673E-426D-BC3A-3C29F3688B51}">
      <dgm:prSet/>
      <dgm:spPr/>
      <dgm:t>
        <a:bodyPr/>
        <a:lstStyle/>
        <a:p>
          <a:pPr algn="ctr"/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6B5D0AD-60A2-4AA8-90AA-7C8CE520E63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95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950" b="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МДОУ Детский сад № 14 города Ржева Тверской области)</a:t>
          </a:r>
          <a:endParaRPr lang="ru-RU" sz="950" dirty="0">
            <a:latin typeface="Times New Roman" pitchFamily="18" charset="0"/>
            <a:cs typeface="Times New Roman" pitchFamily="18" charset="0"/>
          </a:endParaRPr>
        </a:p>
      </dgm:t>
    </dgm:pt>
    <dgm:pt modelId="{7C432135-D519-4FEC-BF2A-DC1AD9BE1367}" type="parTrans" cxnId="{7B285EAF-A7FD-4522-9F40-E5C9F9E5B9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3213DE-7242-4C83-BAE9-EFAA5A579D4D}" type="sibTrans" cxnId="{7B285EAF-A7FD-4522-9F40-E5C9F9E5B9F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3E9346-65A8-474B-BD59-04EC50C6B116}" type="pres">
      <dgm:prSet presAssocID="{E57EFDED-B261-48A0-AB9B-CCF089050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21FAF-72C1-4871-96F3-F5DB3DDE9155}" type="pres">
      <dgm:prSet presAssocID="{FE70016F-2DD3-40C9-8F04-E3BA7454621B}" presName="comp" presStyleCnt="0"/>
      <dgm:spPr/>
    </dgm:pt>
    <dgm:pt modelId="{6E146987-54CF-4982-94B0-A71D503EA025}" type="pres">
      <dgm:prSet presAssocID="{FE70016F-2DD3-40C9-8F04-E3BA7454621B}" presName="box" presStyleLbl="node1" presStyleIdx="0" presStyleCnt="1" custScaleY="82271"/>
      <dgm:spPr/>
      <dgm:t>
        <a:bodyPr/>
        <a:lstStyle/>
        <a:p>
          <a:endParaRPr lang="ru-RU"/>
        </a:p>
      </dgm:t>
    </dgm:pt>
    <dgm:pt modelId="{C944F169-D389-4F27-9712-C1FE779001FF}" type="pres">
      <dgm:prSet presAssocID="{FE70016F-2DD3-40C9-8F04-E3BA7454621B}" presName="img" presStyleLbl="fgImgPlace1" presStyleIdx="0" presStyleCnt="1" custScaleX="1241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30F6C4-AC84-48C0-98D2-596D0D1CC8DB}" type="pres">
      <dgm:prSet presAssocID="{FE70016F-2DD3-40C9-8F04-E3BA7454621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CEDB43-97D4-4EC1-A8CA-684A525BD71E}" type="presOf" srcId="{D6B5D0AD-60A2-4AA8-90AA-7C8CE520E636}" destId="{6E146987-54CF-4982-94B0-A71D503EA025}" srcOrd="0" destOrd="2" presId="urn:microsoft.com/office/officeart/2005/8/layout/vList4"/>
    <dgm:cxn modelId="{5CAB6197-65A7-4A93-832A-DB6FEA217D68}" type="presOf" srcId="{FE70016F-2DD3-40C9-8F04-E3BA7454621B}" destId="{6E146987-54CF-4982-94B0-A71D503EA025}" srcOrd="0" destOrd="0" presId="urn:microsoft.com/office/officeart/2005/8/layout/vList4"/>
    <dgm:cxn modelId="{4375173F-2959-4E92-91CE-67B1C68C98B5}" srcId="{E57EFDED-B261-48A0-AB9B-CCF0890504C9}" destId="{FE70016F-2DD3-40C9-8F04-E3BA7454621B}" srcOrd="0" destOrd="0" parTransId="{F5100CFE-913C-471E-99F8-196793154E80}" sibTransId="{FACA9F96-7536-4D96-B78E-6BF92A061F08}"/>
    <dgm:cxn modelId="{78CCB758-F2EA-4FFD-90FA-84FE2639EBAB}" type="presOf" srcId="{FE70016F-2DD3-40C9-8F04-E3BA7454621B}" destId="{7A30F6C4-AC84-48C0-98D2-596D0D1CC8DB}" srcOrd="1" destOrd="0" presId="urn:microsoft.com/office/officeart/2005/8/layout/vList4"/>
    <dgm:cxn modelId="{971DA7CF-56A7-48DA-BAE4-6DA35E0A87F6}" type="presOf" srcId="{D6B5D0AD-60A2-4AA8-90AA-7C8CE520E636}" destId="{7A30F6C4-AC84-48C0-98D2-596D0D1CC8DB}" srcOrd="1" destOrd="2" presId="urn:microsoft.com/office/officeart/2005/8/layout/vList4"/>
    <dgm:cxn modelId="{F5FE9CA5-9878-41FE-AEFA-C5C122AEC388}" type="presOf" srcId="{7359FF6A-DE68-456A-874C-8EF0F30E6AFE}" destId="{7A30F6C4-AC84-48C0-98D2-596D0D1CC8DB}" srcOrd="1" destOrd="1" presId="urn:microsoft.com/office/officeart/2005/8/layout/vList4"/>
    <dgm:cxn modelId="{79395DA2-673E-426D-BC3A-3C29F3688B51}" srcId="{FE70016F-2DD3-40C9-8F04-E3BA7454621B}" destId="{7359FF6A-DE68-456A-874C-8EF0F30E6AFE}" srcOrd="0" destOrd="0" parTransId="{18E4C85E-A783-45C0-9E42-0A400B0A3025}" sibTransId="{7E780492-4960-408C-B2DB-DA43577EB55B}"/>
    <dgm:cxn modelId="{2E02AB55-F116-4079-9F22-7773E8A2F07B}" type="presOf" srcId="{7359FF6A-DE68-456A-874C-8EF0F30E6AFE}" destId="{6E146987-54CF-4982-94B0-A71D503EA025}" srcOrd="0" destOrd="1" presId="urn:microsoft.com/office/officeart/2005/8/layout/vList4"/>
    <dgm:cxn modelId="{7B285EAF-A7FD-4522-9F40-E5C9F9E5B9FF}" srcId="{FE70016F-2DD3-40C9-8F04-E3BA7454621B}" destId="{D6B5D0AD-60A2-4AA8-90AA-7C8CE520E636}" srcOrd="1" destOrd="0" parTransId="{7C432135-D519-4FEC-BF2A-DC1AD9BE1367}" sibTransId="{B93213DE-7242-4C83-BAE9-EFAA5A579D4D}"/>
    <dgm:cxn modelId="{1A4AF049-7DA9-446F-880F-6F49884B9480}" type="presOf" srcId="{E57EFDED-B261-48A0-AB9B-CCF0890504C9}" destId="{F83E9346-65A8-474B-BD59-04EC50C6B116}" srcOrd="0" destOrd="0" presId="urn:microsoft.com/office/officeart/2005/8/layout/vList4"/>
    <dgm:cxn modelId="{0696AC44-2F2B-4A4A-BB88-E108ACE236CF}" type="presParOf" srcId="{F83E9346-65A8-474B-BD59-04EC50C6B116}" destId="{52D21FAF-72C1-4871-96F3-F5DB3DDE9155}" srcOrd="0" destOrd="0" presId="urn:microsoft.com/office/officeart/2005/8/layout/vList4"/>
    <dgm:cxn modelId="{B4BB3EC2-3CA6-4D6C-B725-6B31C19652F5}" type="presParOf" srcId="{52D21FAF-72C1-4871-96F3-F5DB3DDE9155}" destId="{6E146987-54CF-4982-94B0-A71D503EA025}" srcOrd="0" destOrd="0" presId="urn:microsoft.com/office/officeart/2005/8/layout/vList4"/>
    <dgm:cxn modelId="{4726B4DF-F4D8-49BE-A34D-8A1EE8FC2283}" type="presParOf" srcId="{52D21FAF-72C1-4871-96F3-F5DB3DDE9155}" destId="{C944F169-D389-4F27-9712-C1FE779001FF}" srcOrd="1" destOrd="0" presId="urn:microsoft.com/office/officeart/2005/8/layout/vList4"/>
    <dgm:cxn modelId="{90BA8204-A33F-4A4A-9B98-A36EBADE70AF}" type="presParOf" srcId="{52D21FAF-72C1-4871-96F3-F5DB3DDE9155}" destId="{7A30F6C4-AC84-48C0-98D2-596D0D1CC8DB}" srcOrd="2" destOrd="0" presId="urn:microsoft.com/office/officeart/2005/8/layout/vList4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EFDED-B261-48A0-AB9B-CCF0890504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3827C-3C0C-4BDB-9456-8ECA26B7BBA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ru-RU" sz="600" b="0" i="0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1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                           Прочие субсидии:</a:t>
          </a:r>
          <a:endParaRPr lang="ru-RU" sz="1100" i="0" dirty="0">
            <a:latin typeface="Times New Roman" pitchFamily="18" charset="0"/>
            <a:cs typeface="Times New Roman" pitchFamily="18" charset="0"/>
          </a:endParaRPr>
        </a:p>
      </dgm:t>
    </dgm:pt>
    <dgm:pt modelId="{C95B7F49-7939-4760-B27B-9EED57A00EA5}" type="par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DEB06BED-0800-4ECA-9E33-B55FE71BFAF3}" type="sibTrans" cxnId="{D3A7489C-3686-4089-9EC5-E0A979881E4C}">
      <dgm:prSet/>
      <dgm:spPr/>
      <dgm:t>
        <a:bodyPr/>
        <a:lstStyle/>
        <a:p>
          <a:pPr algn="ctr"/>
          <a:endParaRPr lang="ru-RU" sz="1100"/>
        </a:p>
      </dgm:t>
    </dgm:pt>
    <dgm:pt modelId="{780ECA5C-9337-46B1-A398-C302B5A7944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2020-2022гг. – по 214 955,2   тыс. руб.  в год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E64B47D-E763-4310-B295-01153AC5DF78}" type="parTrans" cxnId="{730C2D56-096B-42AD-9C02-E6A1F4E5516B}">
      <dgm:prSet/>
      <dgm:spPr/>
      <dgm:t>
        <a:bodyPr/>
        <a:lstStyle/>
        <a:p>
          <a:pPr algn="ctr"/>
          <a:endParaRPr lang="ru-RU" sz="1100"/>
        </a:p>
      </dgm:t>
    </dgm:pt>
    <dgm:pt modelId="{653A1175-524D-4D59-A48E-20ABFEA0315F}" type="sibTrans" cxnId="{730C2D56-096B-42AD-9C02-E6A1F4E5516B}">
      <dgm:prSet/>
      <dgm:spPr/>
      <dgm:t>
        <a:bodyPr/>
        <a:lstStyle/>
        <a:p>
          <a:pPr algn="ctr"/>
          <a:endParaRPr lang="ru-RU" sz="1100"/>
        </a:p>
      </dgm:t>
    </dgm:pt>
    <dgm:pt modelId="{F83E9346-65A8-474B-BD59-04EC50C6B116}" type="pres">
      <dgm:prSet presAssocID="{E57EFDED-B261-48A0-AB9B-CCF0890504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8C25A-C45B-4D7F-8DF2-D25E91B00D7C}" type="pres">
      <dgm:prSet presAssocID="{4553827C-3C0C-4BDB-9456-8ECA26B7BBA6}" presName="comp" presStyleCnt="0"/>
      <dgm:spPr/>
    </dgm:pt>
    <dgm:pt modelId="{088E6AB6-686D-476C-967A-022E39D1D745}" type="pres">
      <dgm:prSet presAssocID="{4553827C-3C0C-4BDB-9456-8ECA26B7BBA6}" presName="box" presStyleLbl="node1" presStyleIdx="0" presStyleCnt="1" custScaleY="82342" custLinFactNeighborX="-1587"/>
      <dgm:spPr/>
      <dgm:t>
        <a:bodyPr/>
        <a:lstStyle/>
        <a:p>
          <a:endParaRPr lang="ru-RU"/>
        </a:p>
      </dgm:t>
    </dgm:pt>
    <dgm:pt modelId="{8844ED08-08B8-4EC5-8A24-0C6BC085B92D}" type="pres">
      <dgm:prSet presAssocID="{4553827C-3C0C-4BDB-9456-8ECA26B7BBA6}" presName="img" presStyleLbl="fgImgPlace1" presStyleIdx="0" presStyleCnt="1" custFlipHor="1" custScaleX="7849" custScaleY="75049" custLinFactNeighborX="-52425" custLinFactNeighborY="-5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4E66F776-E928-49E7-AFEB-3E1481722F5D}" type="pres">
      <dgm:prSet presAssocID="{4553827C-3C0C-4BDB-9456-8ECA26B7BBA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C0B026-B03E-42A9-84FF-FEACA78B138D}" type="presOf" srcId="{4553827C-3C0C-4BDB-9456-8ECA26B7BBA6}" destId="{4E66F776-E928-49E7-AFEB-3E1481722F5D}" srcOrd="1" destOrd="0" presId="urn:microsoft.com/office/officeart/2005/8/layout/vList4"/>
    <dgm:cxn modelId="{F338E2AC-AD4C-46A8-8305-BF192C34A87A}" type="presOf" srcId="{4553827C-3C0C-4BDB-9456-8ECA26B7BBA6}" destId="{088E6AB6-686D-476C-967A-022E39D1D745}" srcOrd="0" destOrd="0" presId="urn:microsoft.com/office/officeart/2005/8/layout/vList4"/>
    <dgm:cxn modelId="{D3A7489C-3686-4089-9EC5-E0A979881E4C}" srcId="{E57EFDED-B261-48A0-AB9B-CCF0890504C9}" destId="{4553827C-3C0C-4BDB-9456-8ECA26B7BBA6}" srcOrd="0" destOrd="0" parTransId="{C95B7F49-7939-4760-B27B-9EED57A00EA5}" sibTransId="{DEB06BED-0800-4ECA-9E33-B55FE71BFAF3}"/>
    <dgm:cxn modelId="{730C2D56-096B-42AD-9C02-E6A1F4E5516B}" srcId="{4553827C-3C0C-4BDB-9456-8ECA26B7BBA6}" destId="{780ECA5C-9337-46B1-A398-C302B5A79440}" srcOrd="0" destOrd="0" parTransId="{FE64B47D-E763-4310-B295-01153AC5DF78}" sibTransId="{653A1175-524D-4D59-A48E-20ABFEA0315F}"/>
    <dgm:cxn modelId="{89720088-AADD-4743-A704-CE7AF223B762}" type="presOf" srcId="{780ECA5C-9337-46B1-A398-C302B5A79440}" destId="{088E6AB6-686D-476C-967A-022E39D1D745}" srcOrd="0" destOrd="1" presId="urn:microsoft.com/office/officeart/2005/8/layout/vList4"/>
    <dgm:cxn modelId="{FFEB1731-0D71-4A00-9D54-4C5E32BA3FE2}" type="presOf" srcId="{E57EFDED-B261-48A0-AB9B-CCF0890504C9}" destId="{F83E9346-65A8-474B-BD59-04EC50C6B116}" srcOrd="0" destOrd="0" presId="urn:microsoft.com/office/officeart/2005/8/layout/vList4"/>
    <dgm:cxn modelId="{C58ABB2B-D16F-4D20-B9C3-20BC560193AE}" type="presOf" srcId="{780ECA5C-9337-46B1-A398-C302B5A79440}" destId="{4E66F776-E928-49E7-AFEB-3E1481722F5D}" srcOrd="1" destOrd="1" presId="urn:microsoft.com/office/officeart/2005/8/layout/vList4"/>
    <dgm:cxn modelId="{AA3CFC8D-2E9D-4054-93CE-F42995F72288}" type="presParOf" srcId="{F83E9346-65A8-474B-BD59-04EC50C6B116}" destId="{9918C25A-C45B-4D7F-8DF2-D25E91B00D7C}" srcOrd="0" destOrd="0" presId="urn:microsoft.com/office/officeart/2005/8/layout/vList4"/>
    <dgm:cxn modelId="{66CCA7D8-2003-4431-99F2-0A4B6BE6895A}" type="presParOf" srcId="{9918C25A-C45B-4D7F-8DF2-D25E91B00D7C}" destId="{088E6AB6-686D-476C-967A-022E39D1D745}" srcOrd="0" destOrd="0" presId="urn:microsoft.com/office/officeart/2005/8/layout/vList4"/>
    <dgm:cxn modelId="{D59639B7-CEEB-479F-BC47-C2456BF471CF}" type="presParOf" srcId="{9918C25A-C45B-4D7F-8DF2-D25E91B00D7C}" destId="{8844ED08-08B8-4EC5-8A24-0C6BC085B92D}" srcOrd="1" destOrd="0" presId="urn:microsoft.com/office/officeart/2005/8/layout/vList4"/>
    <dgm:cxn modelId="{A6624EBC-0A19-4ED5-A8B5-BA62C4FEA17E}" type="presParOf" srcId="{9918C25A-C45B-4D7F-8DF2-D25E91B00D7C}" destId="{4E66F776-E928-49E7-AFEB-3E1481722F5D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B2D0EA-0831-411B-9483-1343386359F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AE56DB6-C6F3-49F9-84E4-E4C31D1F333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Поддержка редакций районных и городских газет:</a:t>
          </a:r>
        </a:p>
        <a:p>
          <a:endParaRPr lang="ru-RU" sz="12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9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2020-2022гг.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–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по 443,3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тыс. руб.  в год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65DD09E-947E-41C2-8282-F156D95EFB71}" type="parTrans" cxnId="{62509373-ED0D-473D-9921-01431C2B939A}">
      <dgm:prSet/>
      <dgm:spPr/>
      <dgm:t>
        <a:bodyPr/>
        <a:lstStyle/>
        <a:p>
          <a:endParaRPr lang="ru-RU"/>
        </a:p>
      </dgm:t>
    </dgm:pt>
    <dgm:pt modelId="{9CACB14F-C5AD-4CF8-8675-92BCCF80078F}" type="sibTrans" cxnId="{62509373-ED0D-473D-9921-01431C2B939A}">
      <dgm:prSet/>
      <dgm:spPr/>
      <dgm:t>
        <a:bodyPr/>
        <a:lstStyle/>
        <a:p>
          <a:endParaRPr lang="ru-RU"/>
        </a:p>
      </dgm:t>
    </dgm:pt>
    <dgm:pt modelId="{A6654DAA-63CA-4A94-8453-4035FC976E8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Горячее питание учащихся начальных классов:</a:t>
          </a:r>
          <a:endParaRPr lang="ru-RU" sz="10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400" b="0" dirty="0" smtClean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2020-2022гг. –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по  4 900,4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тыс. руб. в год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778815A-D4D4-41C0-822E-5E2852D7AA3C}" type="parTrans" cxnId="{07E2DBDD-63E7-4628-A76F-4B6C7E75CF31}">
      <dgm:prSet/>
      <dgm:spPr/>
      <dgm:t>
        <a:bodyPr/>
        <a:lstStyle/>
        <a:p>
          <a:endParaRPr lang="ru-RU"/>
        </a:p>
      </dgm:t>
    </dgm:pt>
    <dgm:pt modelId="{57674F26-A348-47F1-8878-B80AA24BB370}" type="sibTrans" cxnId="{07E2DBDD-63E7-4628-A76F-4B6C7E75CF31}">
      <dgm:prSet/>
      <dgm:spPr/>
      <dgm:t>
        <a:bodyPr/>
        <a:lstStyle/>
        <a:p>
          <a:endParaRPr lang="ru-RU"/>
        </a:p>
      </dgm:t>
    </dgm:pt>
    <dgm:pt modelId="{DBE3B0CD-DC7D-4ABC-97D3-28E9FDA0A34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 статусу «Город воинской славы»:</a:t>
          </a:r>
        </a:p>
        <a:p>
          <a:endParaRPr lang="ru-RU" sz="7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4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2020-2022гг. –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по  168 219,7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тыс. руб. в год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F38D8AF-8481-4A38-9427-B1E006C3FFF3}" type="parTrans" cxnId="{8C4F4A1F-5A31-4DC7-BE54-FB00B919B425}">
      <dgm:prSet/>
      <dgm:spPr/>
      <dgm:t>
        <a:bodyPr/>
        <a:lstStyle/>
        <a:p>
          <a:endParaRPr lang="ru-RU"/>
        </a:p>
      </dgm:t>
    </dgm:pt>
    <dgm:pt modelId="{6F1A7520-6921-4269-A423-63ABF79FE2CB}" type="sibTrans" cxnId="{8C4F4A1F-5A31-4DC7-BE54-FB00B919B425}">
      <dgm:prSet/>
      <dgm:spPr/>
      <dgm:t>
        <a:bodyPr/>
        <a:lstStyle/>
        <a:p>
          <a:endParaRPr lang="ru-RU"/>
        </a:p>
      </dgm:t>
    </dgm:pt>
    <dgm:pt modelId="{5B9777A2-8ABD-4470-BFD8-4411CC2CFE7A}" type="pres">
      <dgm:prSet presAssocID="{90B2D0EA-0831-411B-9483-1343386359F0}" presName="Name0" presStyleCnt="0">
        <dgm:presLayoutVars>
          <dgm:dir/>
          <dgm:resizeHandles val="exact"/>
        </dgm:presLayoutVars>
      </dgm:prSet>
      <dgm:spPr/>
    </dgm:pt>
    <dgm:pt modelId="{754E1798-608D-4769-964E-48DF0333D0EF}" type="pres">
      <dgm:prSet presAssocID="{90B2D0EA-0831-411B-9483-1343386359F0}" presName="bkgdShp" presStyleLbl="alignAccFollowNode1" presStyleIdx="0" presStyleCnt="1" custScaleY="103678" custLinFactNeighborY="-1621"/>
      <dgm:spPr/>
    </dgm:pt>
    <dgm:pt modelId="{1CC4E739-8A16-447B-BDCD-4F92CD69E318}" type="pres">
      <dgm:prSet presAssocID="{90B2D0EA-0831-411B-9483-1343386359F0}" presName="linComp" presStyleCnt="0"/>
      <dgm:spPr/>
    </dgm:pt>
    <dgm:pt modelId="{8C2D0AB1-E266-4194-9A6B-8519A26CB94F}" type="pres">
      <dgm:prSet presAssocID="{2AE56DB6-C6F3-49F9-84E4-E4C31D1F333C}" presName="compNode" presStyleCnt="0"/>
      <dgm:spPr/>
    </dgm:pt>
    <dgm:pt modelId="{441EAAD9-4680-4612-94D3-5EE30A7678B4}" type="pres">
      <dgm:prSet presAssocID="{2AE56DB6-C6F3-49F9-84E4-E4C31D1F333C}" presName="node" presStyleLbl="node1" presStyleIdx="0" presStyleCnt="3" custScaleX="124473" custScaleY="10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024F-2EFF-47D8-A19D-0850FF6F5C9C}" type="pres">
      <dgm:prSet presAssocID="{2AE56DB6-C6F3-49F9-84E4-E4C31D1F333C}" presName="invisiNode" presStyleLbl="node1" presStyleIdx="0" presStyleCnt="3"/>
      <dgm:spPr/>
    </dgm:pt>
    <dgm:pt modelId="{F75F68E8-191E-4FE2-9C99-DD472B608951}" type="pres">
      <dgm:prSet presAssocID="{2AE56DB6-C6F3-49F9-84E4-E4C31D1F333C}" presName="imagNode" presStyleLbl="fgImgPlace1" presStyleIdx="0" presStyleCnt="3" custScaleX="120915" custScaleY="93240" custLinFactNeighborX="-4211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F724D4-438C-4C63-B5D0-7567E84A9D01}" type="pres">
      <dgm:prSet presAssocID="{9CACB14F-C5AD-4CF8-8675-92BCCF8007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763B87-DE46-409D-8C63-FA0C84191E05}" type="pres">
      <dgm:prSet presAssocID="{A6654DAA-63CA-4A94-8453-4035FC976E87}" presName="compNode" presStyleCnt="0"/>
      <dgm:spPr/>
    </dgm:pt>
    <dgm:pt modelId="{9C8E098A-520D-4069-A502-BB0D6A53A99E}" type="pres">
      <dgm:prSet presAssocID="{A6654DAA-63CA-4A94-8453-4035FC976E87}" presName="node" presStyleLbl="node1" presStyleIdx="1" presStyleCnt="3" custScaleX="117670" custScaleY="10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A00A-5D0C-467F-9C19-57191F4D3AD7}" type="pres">
      <dgm:prSet presAssocID="{A6654DAA-63CA-4A94-8453-4035FC976E87}" presName="invisiNode" presStyleLbl="node1" presStyleIdx="1" presStyleCnt="3"/>
      <dgm:spPr/>
    </dgm:pt>
    <dgm:pt modelId="{BC272946-5801-45AF-90F9-8A634DB15C5B}" type="pres">
      <dgm:prSet presAssocID="{A6654DAA-63CA-4A94-8453-4035FC976E87}" presName="imagNode" presStyleLbl="fgImgPlace1" presStyleIdx="1" presStyleCnt="3" custScaleX="111749" custScaleY="93240"/>
      <dgm:spPr>
        <a:blipFill rotWithShape="0">
          <a:blip xmlns:r="http://schemas.openxmlformats.org/officeDocument/2006/relationships" r:embed="rId2">
            <a:lum bright="8000"/>
          </a:blip>
          <a:stretch>
            <a:fillRect/>
          </a:stretch>
        </a:blipFill>
      </dgm:spPr>
    </dgm:pt>
    <dgm:pt modelId="{A5881CDD-9AE2-4DF5-AEF6-985CDDEB2FD5}" type="pres">
      <dgm:prSet presAssocID="{57674F26-A348-47F1-8878-B80AA24BB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A7F3BC-7989-4FAB-9B0B-64CE046D0799}" type="pres">
      <dgm:prSet presAssocID="{DBE3B0CD-DC7D-4ABC-97D3-28E9FDA0A34C}" presName="compNode" presStyleCnt="0"/>
      <dgm:spPr/>
    </dgm:pt>
    <dgm:pt modelId="{BABB3128-9D9D-4886-9DA1-CF23B8B826A6}" type="pres">
      <dgm:prSet presAssocID="{DBE3B0CD-DC7D-4ABC-97D3-28E9FDA0A34C}" presName="node" presStyleLbl="node1" presStyleIdx="2" presStyleCnt="3" custScaleX="118060" custScaleY="109790" custLinFactNeighborX="1546" custLinFactNeighborY="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3F366-9091-43B3-BD05-6D1CC19F31DA}" type="pres">
      <dgm:prSet presAssocID="{DBE3B0CD-DC7D-4ABC-97D3-28E9FDA0A34C}" presName="invisiNode" presStyleLbl="node1" presStyleIdx="2" presStyleCnt="3"/>
      <dgm:spPr/>
    </dgm:pt>
    <dgm:pt modelId="{94D84532-6F91-43D2-AB05-42B4797EA597}" type="pres">
      <dgm:prSet presAssocID="{DBE3B0CD-DC7D-4ABC-97D3-28E9FDA0A34C}" presName="imagNode" presStyleLbl="fgImgPlace1" presStyleIdx="2" presStyleCnt="3" custScaleX="127805" custScaleY="932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7586F58-4013-4979-9A85-D95664CA2966}" type="presOf" srcId="{A6654DAA-63CA-4A94-8453-4035FC976E87}" destId="{9C8E098A-520D-4069-A502-BB0D6A53A99E}" srcOrd="0" destOrd="0" presId="urn:microsoft.com/office/officeart/2005/8/layout/pList2"/>
    <dgm:cxn modelId="{A01F9065-DFD4-46E1-AD5E-98ABF79EF1A2}" type="presOf" srcId="{2AE56DB6-C6F3-49F9-84E4-E4C31D1F333C}" destId="{441EAAD9-4680-4612-94D3-5EE30A7678B4}" srcOrd="0" destOrd="0" presId="urn:microsoft.com/office/officeart/2005/8/layout/pList2"/>
    <dgm:cxn modelId="{8C4F4A1F-5A31-4DC7-BE54-FB00B919B425}" srcId="{90B2D0EA-0831-411B-9483-1343386359F0}" destId="{DBE3B0CD-DC7D-4ABC-97D3-28E9FDA0A34C}" srcOrd="2" destOrd="0" parTransId="{CF38D8AF-8481-4A38-9427-B1E006C3FFF3}" sibTransId="{6F1A7520-6921-4269-A423-63ABF79FE2CB}"/>
    <dgm:cxn modelId="{62509373-ED0D-473D-9921-01431C2B939A}" srcId="{90B2D0EA-0831-411B-9483-1343386359F0}" destId="{2AE56DB6-C6F3-49F9-84E4-E4C31D1F333C}" srcOrd="0" destOrd="0" parTransId="{C65DD09E-947E-41C2-8282-F156D95EFB71}" sibTransId="{9CACB14F-C5AD-4CF8-8675-92BCCF80078F}"/>
    <dgm:cxn modelId="{9B9017BE-1607-4886-9FA8-6EAAA947B45D}" type="presOf" srcId="{DBE3B0CD-DC7D-4ABC-97D3-28E9FDA0A34C}" destId="{BABB3128-9D9D-4886-9DA1-CF23B8B826A6}" srcOrd="0" destOrd="0" presId="urn:microsoft.com/office/officeart/2005/8/layout/pList2"/>
    <dgm:cxn modelId="{07E2DBDD-63E7-4628-A76F-4B6C7E75CF31}" srcId="{90B2D0EA-0831-411B-9483-1343386359F0}" destId="{A6654DAA-63CA-4A94-8453-4035FC976E87}" srcOrd="1" destOrd="0" parTransId="{9778815A-D4D4-41C0-822E-5E2852D7AA3C}" sibTransId="{57674F26-A348-47F1-8878-B80AA24BB370}"/>
    <dgm:cxn modelId="{F10C6CBB-8263-4971-BEF9-6FE0B55287BB}" type="presOf" srcId="{90B2D0EA-0831-411B-9483-1343386359F0}" destId="{5B9777A2-8ABD-4470-BFD8-4411CC2CFE7A}" srcOrd="0" destOrd="0" presId="urn:microsoft.com/office/officeart/2005/8/layout/pList2"/>
    <dgm:cxn modelId="{874EDCBE-D7B1-422F-9CE7-0468C32B4BCC}" type="presOf" srcId="{9CACB14F-C5AD-4CF8-8675-92BCCF80078F}" destId="{31F724D4-438C-4C63-B5D0-7567E84A9D01}" srcOrd="0" destOrd="0" presId="urn:microsoft.com/office/officeart/2005/8/layout/pList2"/>
    <dgm:cxn modelId="{40D69274-A538-4B5A-A0F0-AA8B4C82A90D}" type="presOf" srcId="{57674F26-A348-47F1-8878-B80AA24BB370}" destId="{A5881CDD-9AE2-4DF5-AEF6-985CDDEB2FD5}" srcOrd="0" destOrd="0" presId="urn:microsoft.com/office/officeart/2005/8/layout/pList2"/>
    <dgm:cxn modelId="{7B2825C9-3133-4C0C-9D31-6FED54AF9460}" type="presParOf" srcId="{5B9777A2-8ABD-4470-BFD8-4411CC2CFE7A}" destId="{754E1798-608D-4769-964E-48DF0333D0EF}" srcOrd="0" destOrd="0" presId="urn:microsoft.com/office/officeart/2005/8/layout/pList2"/>
    <dgm:cxn modelId="{58DE650F-FA90-4F06-A532-2854BE352070}" type="presParOf" srcId="{5B9777A2-8ABD-4470-BFD8-4411CC2CFE7A}" destId="{1CC4E739-8A16-447B-BDCD-4F92CD69E318}" srcOrd="1" destOrd="0" presId="urn:microsoft.com/office/officeart/2005/8/layout/pList2"/>
    <dgm:cxn modelId="{0306A276-0C6E-4DC6-89A8-09EAC6DAF96B}" type="presParOf" srcId="{1CC4E739-8A16-447B-BDCD-4F92CD69E318}" destId="{8C2D0AB1-E266-4194-9A6B-8519A26CB94F}" srcOrd="0" destOrd="0" presId="urn:microsoft.com/office/officeart/2005/8/layout/pList2"/>
    <dgm:cxn modelId="{F961BCF0-6C91-43AA-94DF-9FAD0F725170}" type="presParOf" srcId="{8C2D0AB1-E266-4194-9A6B-8519A26CB94F}" destId="{441EAAD9-4680-4612-94D3-5EE30A7678B4}" srcOrd="0" destOrd="0" presId="urn:microsoft.com/office/officeart/2005/8/layout/pList2"/>
    <dgm:cxn modelId="{2D4CFBB7-6E0A-4DE7-8748-DF97B7F41152}" type="presParOf" srcId="{8C2D0AB1-E266-4194-9A6B-8519A26CB94F}" destId="{0730024F-2EFF-47D8-A19D-0850FF6F5C9C}" srcOrd="1" destOrd="0" presId="urn:microsoft.com/office/officeart/2005/8/layout/pList2"/>
    <dgm:cxn modelId="{A4B46C34-19AC-4CE3-9947-E458C15AEB75}" type="presParOf" srcId="{8C2D0AB1-E266-4194-9A6B-8519A26CB94F}" destId="{F75F68E8-191E-4FE2-9C99-DD472B608951}" srcOrd="2" destOrd="0" presId="urn:microsoft.com/office/officeart/2005/8/layout/pList2"/>
    <dgm:cxn modelId="{FAE6F214-214D-431A-AA4A-49362815A2A0}" type="presParOf" srcId="{1CC4E739-8A16-447B-BDCD-4F92CD69E318}" destId="{31F724D4-438C-4C63-B5D0-7567E84A9D01}" srcOrd="1" destOrd="0" presId="urn:microsoft.com/office/officeart/2005/8/layout/pList2"/>
    <dgm:cxn modelId="{07AFE3FA-5BA8-48A7-B7F2-949BD0D80ECC}" type="presParOf" srcId="{1CC4E739-8A16-447B-BDCD-4F92CD69E318}" destId="{22763B87-DE46-409D-8C63-FA0C84191E05}" srcOrd="2" destOrd="0" presId="urn:microsoft.com/office/officeart/2005/8/layout/pList2"/>
    <dgm:cxn modelId="{CB891115-3B9B-4F4F-A5CD-3CCB33041BA5}" type="presParOf" srcId="{22763B87-DE46-409D-8C63-FA0C84191E05}" destId="{9C8E098A-520D-4069-A502-BB0D6A53A99E}" srcOrd="0" destOrd="0" presId="urn:microsoft.com/office/officeart/2005/8/layout/pList2"/>
    <dgm:cxn modelId="{B3CE7B17-62AD-4BFC-AE9B-FC7AB2E3EF9A}" type="presParOf" srcId="{22763B87-DE46-409D-8C63-FA0C84191E05}" destId="{DFE3A00A-5D0C-467F-9C19-57191F4D3AD7}" srcOrd="1" destOrd="0" presId="urn:microsoft.com/office/officeart/2005/8/layout/pList2"/>
    <dgm:cxn modelId="{3E96C3A6-0D8D-4F88-BB97-0122D4509CF9}" type="presParOf" srcId="{22763B87-DE46-409D-8C63-FA0C84191E05}" destId="{BC272946-5801-45AF-90F9-8A634DB15C5B}" srcOrd="2" destOrd="0" presId="urn:microsoft.com/office/officeart/2005/8/layout/pList2"/>
    <dgm:cxn modelId="{6AED6053-571E-4570-90AA-7CE2DB12D50A}" type="presParOf" srcId="{1CC4E739-8A16-447B-BDCD-4F92CD69E318}" destId="{A5881CDD-9AE2-4DF5-AEF6-985CDDEB2FD5}" srcOrd="3" destOrd="0" presId="urn:microsoft.com/office/officeart/2005/8/layout/pList2"/>
    <dgm:cxn modelId="{BFDE61DF-A521-4A29-AD72-04DFF8EFD4E9}" type="presParOf" srcId="{1CC4E739-8A16-447B-BDCD-4F92CD69E318}" destId="{02A7F3BC-7989-4FAB-9B0B-64CE046D0799}" srcOrd="4" destOrd="0" presId="urn:microsoft.com/office/officeart/2005/8/layout/pList2"/>
    <dgm:cxn modelId="{237A2DCF-7DB5-4DA6-BB70-A3E92C28DCF2}" type="presParOf" srcId="{02A7F3BC-7989-4FAB-9B0B-64CE046D0799}" destId="{BABB3128-9D9D-4886-9DA1-CF23B8B826A6}" srcOrd="0" destOrd="0" presId="urn:microsoft.com/office/officeart/2005/8/layout/pList2"/>
    <dgm:cxn modelId="{B5DA76EE-333B-4D99-8C22-116845423C01}" type="presParOf" srcId="{02A7F3BC-7989-4FAB-9B0B-64CE046D0799}" destId="{C303F366-9091-43B3-BD05-6D1CC19F31DA}" srcOrd="1" destOrd="0" presId="urn:microsoft.com/office/officeart/2005/8/layout/pList2"/>
    <dgm:cxn modelId="{A8E3BD36-197B-4136-82FF-9C4F104BA646}" type="presParOf" srcId="{02A7F3BC-7989-4FAB-9B0B-64CE046D0799}" destId="{94D84532-6F91-43D2-AB05-42B4797EA597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B2D0EA-0831-411B-9483-1343386359F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56DB6-C6F3-49F9-84E4-E4C31D1F333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время:</a:t>
          </a:r>
        </a:p>
        <a:p>
          <a:endParaRPr lang="ru-RU" sz="6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9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5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-2020-2022гг.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–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по 4 625,4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тыс. руб. в год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65DD09E-947E-41C2-8282-F156D95EFB71}" type="parTrans" cxnId="{62509373-ED0D-473D-9921-01431C2B939A}">
      <dgm:prSet/>
      <dgm:spPr/>
      <dgm:t>
        <a:bodyPr/>
        <a:lstStyle/>
        <a:p>
          <a:endParaRPr lang="ru-RU"/>
        </a:p>
      </dgm:t>
    </dgm:pt>
    <dgm:pt modelId="{9CACB14F-C5AD-4CF8-8675-92BCCF80078F}" type="sibTrans" cxnId="{62509373-ED0D-473D-9921-01431C2B939A}">
      <dgm:prSet/>
      <dgm:spPr/>
      <dgm:t>
        <a:bodyPr/>
        <a:lstStyle/>
        <a:p>
          <a:endParaRPr lang="ru-RU"/>
        </a:p>
      </dgm:t>
    </dgm:pt>
    <dgm:pt modelId="{A6654DAA-63CA-4A94-8453-4035FC976E8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Организация участия детей и подростков в социально-значимых региональных проектах:</a:t>
          </a:r>
          <a:endParaRPr lang="ru-RU" sz="10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2020-2022гг.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–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по  194,2 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тыс. руб. в год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778815A-D4D4-41C0-822E-5E2852D7AA3C}" type="parTrans" cxnId="{07E2DBDD-63E7-4628-A76F-4B6C7E75CF31}">
      <dgm:prSet/>
      <dgm:spPr/>
      <dgm:t>
        <a:bodyPr/>
        <a:lstStyle/>
        <a:p>
          <a:endParaRPr lang="ru-RU"/>
        </a:p>
      </dgm:t>
    </dgm:pt>
    <dgm:pt modelId="{57674F26-A348-47F1-8878-B80AA24BB370}" type="sibTrans" cxnId="{07E2DBDD-63E7-4628-A76F-4B6C7E75CF31}">
      <dgm:prSet/>
      <dgm:spPr/>
      <dgm:t>
        <a:bodyPr/>
        <a:lstStyle/>
        <a:p>
          <a:endParaRPr lang="ru-RU"/>
        </a:p>
      </dgm:t>
    </dgm:pt>
    <dgm:pt modelId="{DBE3B0CD-DC7D-4ABC-97D3-28E9FDA0A34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Повышение заработной платы </a:t>
          </a:r>
          <a:r>
            <a:rPr lang="ru-RU" sz="1000" b="0" i="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педработников</a:t>
          </a:r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муниципальных организаций </a:t>
          </a:r>
          <a:r>
            <a:rPr lang="ru-RU" sz="1000" b="0" i="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допобразования</a:t>
          </a:r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0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2020-2022гг.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–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по  18 426,1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тыс. руб. в год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F38D8AF-8481-4A38-9427-B1E006C3FFF3}" type="parTrans" cxnId="{8C4F4A1F-5A31-4DC7-BE54-FB00B919B425}">
      <dgm:prSet/>
      <dgm:spPr/>
      <dgm:t>
        <a:bodyPr/>
        <a:lstStyle/>
        <a:p>
          <a:endParaRPr lang="ru-RU"/>
        </a:p>
      </dgm:t>
    </dgm:pt>
    <dgm:pt modelId="{6F1A7520-6921-4269-A423-63ABF79FE2CB}" type="sibTrans" cxnId="{8C4F4A1F-5A31-4DC7-BE54-FB00B919B425}">
      <dgm:prSet/>
      <dgm:spPr/>
      <dgm:t>
        <a:bodyPr/>
        <a:lstStyle/>
        <a:p>
          <a:endParaRPr lang="ru-RU"/>
        </a:p>
      </dgm:t>
    </dgm:pt>
    <dgm:pt modelId="{389865FA-9986-469E-AA76-AB62E406575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b="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Повышение заработной платы работникам муниципальных учреждений культуры:</a:t>
          </a:r>
          <a:endParaRPr lang="ru-RU" sz="1000" b="0" i="1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— 2020-2022гг.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–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по  18 146,1 </a:t>
          </a:r>
        </a:p>
        <a:p>
          <a:r>
            <a:rPr lang="ru-RU" sz="1000" b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тыс. руб. в год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5C03012-B95C-4706-A069-48B8F67DC367}" type="parTrans" cxnId="{85732A52-19D7-46D5-AB3C-CC863AAF02F3}">
      <dgm:prSet/>
      <dgm:spPr/>
      <dgm:t>
        <a:bodyPr/>
        <a:lstStyle/>
        <a:p>
          <a:endParaRPr lang="ru-RU"/>
        </a:p>
      </dgm:t>
    </dgm:pt>
    <dgm:pt modelId="{B225974E-665F-4F96-830E-140A6CE5D8B4}" type="sibTrans" cxnId="{85732A52-19D7-46D5-AB3C-CC863AAF02F3}">
      <dgm:prSet/>
      <dgm:spPr/>
      <dgm:t>
        <a:bodyPr/>
        <a:lstStyle/>
        <a:p>
          <a:endParaRPr lang="ru-RU"/>
        </a:p>
      </dgm:t>
    </dgm:pt>
    <dgm:pt modelId="{5B9777A2-8ABD-4470-BFD8-4411CC2CFE7A}" type="pres">
      <dgm:prSet presAssocID="{90B2D0EA-0831-411B-9483-1343386359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E1798-608D-4769-964E-48DF0333D0EF}" type="pres">
      <dgm:prSet presAssocID="{90B2D0EA-0831-411B-9483-1343386359F0}" presName="bkgdShp" presStyleLbl="alignAccFollowNode1" presStyleIdx="0" presStyleCnt="1" custScaleY="100558" custLinFactNeighborY="-4139"/>
      <dgm:spPr/>
    </dgm:pt>
    <dgm:pt modelId="{1CC4E739-8A16-447B-BDCD-4F92CD69E318}" type="pres">
      <dgm:prSet presAssocID="{90B2D0EA-0831-411B-9483-1343386359F0}" presName="linComp" presStyleCnt="0"/>
      <dgm:spPr/>
    </dgm:pt>
    <dgm:pt modelId="{8C2D0AB1-E266-4194-9A6B-8519A26CB94F}" type="pres">
      <dgm:prSet presAssocID="{2AE56DB6-C6F3-49F9-84E4-E4C31D1F333C}" presName="compNode" presStyleCnt="0"/>
      <dgm:spPr/>
    </dgm:pt>
    <dgm:pt modelId="{441EAAD9-4680-4612-94D3-5EE30A7678B4}" type="pres">
      <dgm:prSet presAssocID="{2AE56DB6-C6F3-49F9-84E4-E4C31D1F333C}" presName="node" presStyleLbl="node1" presStyleIdx="0" presStyleCnt="4" custScaleX="131374" custScaleY="11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024F-2EFF-47D8-A19D-0850FF6F5C9C}" type="pres">
      <dgm:prSet presAssocID="{2AE56DB6-C6F3-49F9-84E4-E4C31D1F333C}" presName="invisiNode" presStyleLbl="node1" presStyleIdx="0" presStyleCnt="4"/>
      <dgm:spPr/>
    </dgm:pt>
    <dgm:pt modelId="{F75F68E8-191E-4FE2-9C99-DD472B608951}" type="pres">
      <dgm:prSet presAssocID="{2AE56DB6-C6F3-49F9-84E4-E4C31D1F333C}" presName="imagNode" presStyleLbl="fgImgPlace1" presStyleIdx="0" presStyleCnt="4" custScaleX="136297" custScaleY="100000" custLinFactNeighborX="-1648" custLinFactNeighborY="-11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F724D4-438C-4C63-B5D0-7567E84A9D01}" type="pres">
      <dgm:prSet presAssocID="{9CACB14F-C5AD-4CF8-8675-92BCCF8007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763B87-DE46-409D-8C63-FA0C84191E05}" type="pres">
      <dgm:prSet presAssocID="{A6654DAA-63CA-4A94-8453-4035FC976E87}" presName="compNode" presStyleCnt="0"/>
      <dgm:spPr/>
    </dgm:pt>
    <dgm:pt modelId="{9C8E098A-520D-4069-A502-BB0D6A53A99E}" type="pres">
      <dgm:prSet presAssocID="{A6654DAA-63CA-4A94-8453-4035FC976E87}" presName="node" presStyleLbl="node1" presStyleIdx="1" presStyleCnt="4" custScaleX="130425" custScaleY="11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3A00A-5D0C-467F-9C19-57191F4D3AD7}" type="pres">
      <dgm:prSet presAssocID="{A6654DAA-63CA-4A94-8453-4035FC976E87}" presName="invisiNode" presStyleLbl="node1" presStyleIdx="1" presStyleCnt="4"/>
      <dgm:spPr/>
    </dgm:pt>
    <dgm:pt modelId="{BC272946-5801-45AF-90F9-8A634DB15C5B}" type="pres">
      <dgm:prSet presAssocID="{A6654DAA-63CA-4A94-8453-4035FC976E87}" presName="imagNode" presStyleLbl="fgImgPlace1" presStyleIdx="1" presStyleCnt="4" custScaleX="136805" custLinFactNeighborX="4073" custLinFactNeighborY="-8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881CDD-9AE2-4DF5-AEF6-985CDDEB2FD5}" type="pres">
      <dgm:prSet presAssocID="{57674F26-A348-47F1-8878-B80AA24BB3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A7F3BC-7989-4FAB-9B0B-64CE046D0799}" type="pres">
      <dgm:prSet presAssocID="{DBE3B0CD-DC7D-4ABC-97D3-28E9FDA0A34C}" presName="compNode" presStyleCnt="0"/>
      <dgm:spPr/>
    </dgm:pt>
    <dgm:pt modelId="{BABB3128-9D9D-4886-9DA1-CF23B8B826A6}" type="pres">
      <dgm:prSet presAssocID="{DBE3B0CD-DC7D-4ABC-97D3-28E9FDA0A34C}" presName="node" presStyleLbl="node1" presStyleIdx="2" presStyleCnt="4" custScaleX="135390" custScaleY="11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3F366-9091-43B3-BD05-6D1CC19F31DA}" type="pres">
      <dgm:prSet presAssocID="{DBE3B0CD-DC7D-4ABC-97D3-28E9FDA0A34C}" presName="invisiNode" presStyleLbl="node1" presStyleIdx="2" presStyleCnt="4"/>
      <dgm:spPr/>
    </dgm:pt>
    <dgm:pt modelId="{94D84532-6F91-43D2-AB05-42B4797EA597}" type="pres">
      <dgm:prSet presAssocID="{DBE3B0CD-DC7D-4ABC-97D3-28E9FDA0A34C}" presName="imagNode" presStyleLbl="fgImgPlace1" presStyleIdx="2" presStyleCnt="4" custScaleX="121718"/>
      <dgm:spPr>
        <a:blipFill rotWithShape="0">
          <a:blip xmlns:r="http://schemas.openxmlformats.org/officeDocument/2006/relationships" r:embed="rId3">
            <a:lum bright="10000"/>
          </a:blip>
          <a:stretch>
            <a:fillRect/>
          </a:stretch>
        </a:blipFill>
      </dgm:spPr>
    </dgm:pt>
    <dgm:pt modelId="{AB9927C0-C3EA-443D-8C3B-62B696F555BD}" type="pres">
      <dgm:prSet presAssocID="{6F1A7520-6921-4269-A423-63ABF79FE2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EE48EB-299A-4D6B-8106-57B382FB071A}" type="pres">
      <dgm:prSet presAssocID="{389865FA-9986-469E-AA76-AB62E4065750}" presName="compNode" presStyleCnt="0"/>
      <dgm:spPr/>
    </dgm:pt>
    <dgm:pt modelId="{84E39E2C-D27A-4D90-9E0A-6BC21215BAAC}" type="pres">
      <dgm:prSet presAssocID="{389865FA-9986-469E-AA76-AB62E4065750}" presName="node" presStyleLbl="node1" presStyleIdx="3" presStyleCnt="4" custScaleX="134769" custScaleY="11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543BD-9AC1-4BA0-B0E7-907E0A93E568}" type="pres">
      <dgm:prSet presAssocID="{389865FA-9986-469E-AA76-AB62E4065750}" presName="invisiNode" presStyleLbl="node1" presStyleIdx="3" presStyleCnt="4"/>
      <dgm:spPr/>
    </dgm:pt>
    <dgm:pt modelId="{2DE17D04-D1ED-4656-BB64-CF9381375AB1}" type="pres">
      <dgm:prSet presAssocID="{389865FA-9986-469E-AA76-AB62E4065750}" presName="imagNode" presStyleLbl="fgImgPlace1" presStyleIdx="3" presStyleCnt="4" custScaleX="129666"/>
      <dgm:spPr>
        <a:blipFill rotWithShape="0">
          <a:blip xmlns:r="http://schemas.openxmlformats.org/officeDocument/2006/relationships" r:embed="rId4">
            <a:lum bright="8000"/>
          </a:blip>
          <a:stretch>
            <a:fillRect/>
          </a:stretch>
        </a:blipFill>
      </dgm:spPr>
    </dgm:pt>
  </dgm:ptLst>
  <dgm:cxnLst>
    <dgm:cxn modelId="{62509373-ED0D-473D-9921-01431C2B939A}" srcId="{90B2D0EA-0831-411B-9483-1343386359F0}" destId="{2AE56DB6-C6F3-49F9-84E4-E4C31D1F333C}" srcOrd="0" destOrd="0" parTransId="{C65DD09E-947E-41C2-8282-F156D95EFB71}" sibTransId="{9CACB14F-C5AD-4CF8-8675-92BCCF80078F}"/>
    <dgm:cxn modelId="{33F10C8D-1278-4201-8E6A-ED9EFC14E3FC}" type="presOf" srcId="{2AE56DB6-C6F3-49F9-84E4-E4C31D1F333C}" destId="{441EAAD9-4680-4612-94D3-5EE30A7678B4}" srcOrd="0" destOrd="0" presId="urn:microsoft.com/office/officeart/2005/8/layout/pList2"/>
    <dgm:cxn modelId="{5F3D985A-D27D-4C1A-B14F-A47E484DD657}" type="presOf" srcId="{9CACB14F-C5AD-4CF8-8675-92BCCF80078F}" destId="{31F724D4-438C-4C63-B5D0-7567E84A9D01}" srcOrd="0" destOrd="0" presId="urn:microsoft.com/office/officeart/2005/8/layout/pList2"/>
    <dgm:cxn modelId="{8C4F4A1F-5A31-4DC7-BE54-FB00B919B425}" srcId="{90B2D0EA-0831-411B-9483-1343386359F0}" destId="{DBE3B0CD-DC7D-4ABC-97D3-28E9FDA0A34C}" srcOrd="2" destOrd="0" parTransId="{CF38D8AF-8481-4A38-9427-B1E006C3FFF3}" sibTransId="{6F1A7520-6921-4269-A423-63ABF79FE2CB}"/>
    <dgm:cxn modelId="{85732A52-19D7-46D5-AB3C-CC863AAF02F3}" srcId="{90B2D0EA-0831-411B-9483-1343386359F0}" destId="{389865FA-9986-469E-AA76-AB62E4065750}" srcOrd="3" destOrd="0" parTransId="{15C03012-B95C-4706-A069-48B8F67DC367}" sibTransId="{B225974E-665F-4F96-830E-140A6CE5D8B4}"/>
    <dgm:cxn modelId="{289CF61A-BE4C-4EFD-B8AC-318F16612473}" type="presOf" srcId="{57674F26-A348-47F1-8878-B80AA24BB370}" destId="{A5881CDD-9AE2-4DF5-AEF6-985CDDEB2FD5}" srcOrd="0" destOrd="0" presId="urn:microsoft.com/office/officeart/2005/8/layout/pList2"/>
    <dgm:cxn modelId="{A10C2D1B-C507-43BE-BB81-5BF2D14C08AE}" type="presOf" srcId="{90B2D0EA-0831-411B-9483-1343386359F0}" destId="{5B9777A2-8ABD-4470-BFD8-4411CC2CFE7A}" srcOrd="0" destOrd="0" presId="urn:microsoft.com/office/officeart/2005/8/layout/pList2"/>
    <dgm:cxn modelId="{FD25151B-15AB-40C0-8404-1390ABD2258F}" type="presOf" srcId="{389865FA-9986-469E-AA76-AB62E4065750}" destId="{84E39E2C-D27A-4D90-9E0A-6BC21215BAAC}" srcOrd="0" destOrd="0" presId="urn:microsoft.com/office/officeart/2005/8/layout/pList2"/>
    <dgm:cxn modelId="{07E2DBDD-63E7-4628-A76F-4B6C7E75CF31}" srcId="{90B2D0EA-0831-411B-9483-1343386359F0}" destId="{A6654DAA-63CA-4A94-8453-4035FC976E87}" srcOrd="1" destOrd="0" parTransId="{9778815A-D4D4-41C0-822E-5E2852D7AA3C}" sibTransId="{57674F26-A348-47F1-8878-B80AA24BB370}"/>
    <dgm:cxn modelId="{20702D85-5FC3-41B0-A33F-51D250C36942}" type="presOf" srcId="{DBE3B0CD-DC7D-4ABC-97D3-28E9FDA0A34C}" destId="{BABB3128-9D9D-4886-9DA1-CF23B8B826A6}" srcOrd="0" destOrd="0" presId="urn:microsoft.com/office/officeart/2005/8/layout/pList2"/>
    <dgm:cxn modelId="{6ED69828-7875-4C8D-A57B-1DE05F9452BD}" type="presOf" srcId="{6F1A7520-6921-4269-A423-63ABF79FE2CB}" destId="{AB9927C0-C3EA-443D-8C3B-62B696F555BD}" srcOrd="0" destOrd="0" presId="urn:microsoft.com/office/officeart/2005/8/layout/pList2"/>
    <dgm:cxn modelId="{146773F2-94EA-4915-88F9-5FB7A5559C80}" type="presOf" srcId="{A6654DAA-63CA-4A94-8453-4035FC976E87}" destId="{9C8E098A-520D-4069-A502-BB0D6A53A99E}" srcOrd="0" destOrd="0" presId="urn:microsoft.com/office/officeart/2005/8/layout/pList2"/>
    <dgm:cxn modelId="{6FF4E791-818D-4D43-A3F2-EE5C01379172}" type="presParOf" srcId="{5B9777A2-8ABD-4470-BFD8-4411CC2CFE7A}" destId="{754E1798-608D-4769-964E-48DF0333D0EF}" srcOrd="0" destOrd="0" presId="urn:microsoft.com/office/officeart/2005/8/layout/pList2"/>
    <dgm:cxn modelId="{0C538661-9CFE-4097-919B-A518641BF596}" type="presParOf" srcId="{5B9777A2-8ABD-4470-BFD8-4411CC2CFE7A}" destId="{1CC4E739-8A16-447B-BDCD-4F92CD69E318}" srcOrd="1" destOrd="0" presId="urn:microsoft.com/office/officeart/2005/8/layout/pList2"/>
    <dgm:cxn modelId="{83A5F4E8-FDA2-4E61-9BE0-C984CD324CD5}" type="presParOf" srcId="{1CC4E739-8A16-447B-BDCD-4F92CD69E318}" destId="{8C2D0AB1-E266-4194-9A6B-8519A26CB94F}" srcOrd="0" destOrd="0" presId="urn:microsoft.com/office/officeart/2005/8/layout/pList2"/>
    <dgm:cxn modelId="{9EE4C7AF-C7A4-4D68-B065-B30C8D11E90F}" type="presParOf" srcId="{8C2D0AB1-E266-4194-9A6B-8519A26CB94F}" destId="{441EAAD9-4680-4612-94D3-5EE30A7678B4}" srcOrd="0" destOrd="0" presId="urn:microsoft.com/office/officeart/2005/8/layout/pList2"/>
    <dgm:cxn modelId="{21B4B9DB-EDFD-4115-AF87-7C143FBA9207}" type="presParOf" srcId="{8C2D0AB1-E266-4194-9A6B-8519A26CB94F}" destId="{0730024F-2EFF-47D8-A19D-0850FF6F5C9C}" srcOrd="1" destOrd="0" presId="urn:microsoft.com/office/officeart/2005/8/layout/pList2"/>
    <dgm:cxn modelId="{9F8ADD89-E655-4E0C-9A4B-2FA10CD2AA85}" type="presParOf" srcId="{8C2D0AB1-E266-4194-9A6B-8519A26CB94F}" destId="{F75F68E8-191E-4FE2-9C99-DD472B608951}" srcOrd="2" destOrd="0" presId="urn:microsoft.com/office/officeart/2005/8/layout/pList2"/>
    <dgm:cxn modelId="{0235C853-DD53-41EB-B1EB-E8A5373AB4BE}" type="presParOf" srcId="{1CC4E739-8A16-447B-BDCD-4F92CD69E318}" destId="{31F724D4-438C-4C63-B5D0-7567E84A9D01}" srcOrd="1" destOrd="0" presId="urn:microsoft.com/office/officeart/2005/8/layout/pList2"/>
    <dgm:cxn modelId="{0ADFAA0A-ACEA-4AE5-8688-DF43A89747D9}" type="presParOf" srcId="{1CC4E739-8A16-447B-BDCD-4F92CD69E318}" destId="{22763B87-DE46-409D-8C63-FA0C84191E05}" srcOrd="2" destOrd="0" presId="urn:microsoft.com/office/officeart/2005/8/layout/pList2"/>
    <dgm:cxn modelId="{3F09B4B0-B764-42E9-A0B5-F643C1468322}" type="presParOf" srcId="{22763B87-DE46-409D-8C63-FA0C84191E05}" destId="{9C8E098A-520D-4069-A502-BB0D6A53A99E}" srcOrd="0" destOrd="0" presId="urn:microsoft.com/office/officeart/2005/8/layout/pList2"/>
    <dgm:cxn modelId="{515A56BB-16D6-426F-93D7-37B317CFA9D7}" type="presParOf" srcId="{22763B87-DE46-409D-8C63-FA0C84191E05}" destId="{DFE3A00A-5D0C-467F-9C19-57191F4D3AD7}" srcOrd="1" destOrd="0" presId="urn:microsoft.com/office/officeart/2005/8/layout/pList2"/>
    <dgm:cxn modelId="{77B5D23B-61C3-4E02-9AD4-5415DF585E02}" type="presParOf" srcId="{22763B87-DE46-409D-8C63-FA0C84191E05}" destId="{BC272946-5801-45AF-90F9-8A634DB15C5B}" srcOrd="2" destOrd="0" presId="urn:microsoft.com/office/officeart/2005/8/layout/pList2"/>
    <dgm:cxn modelId="{A06956AA-752A-4505-A41E-B598D648EA0C}" type="presParOf" srcId="{1CC4E739-8A16-447B-BDCD-4F92CD69E318}" destId="{A5881CDD-9AE2-4DF5-AEF6-985CDDEB2FD5}" srcOrd="3" destOrd="0" presId="urn:microsoft.com/office/officeart/2005/8/layout/pList2"/>
    <dgm:cxn modelId="{95E42491-83BD-4477-A5D4-4AD51DFF8262}" type="presParOf" srcId="{1CC4E739-8A16-447B-BDCD-4F92CD69E318}" destId="{02A7F3BC-7989-4FAB-9B0B-64CE046D0799}" srcOrd="4" destOrd="0" presId="urn:microsoft.com/office/officeart/2005/8/layout/pList2"/>
    <dgm:cxn modelId="{F87898A2-8A83-49C2-8743-9AC8A698524A}" type="presParOf" srcId="{02A7F3BC-7989-4FAB-9B0B-64CE046D0799}" destId="{BABB3128-9D9D-4886-9DA1-CF23B8B826A6}" srcOrd="0" destOrd="0" presId="urn:microsoft.com/office/officeart/2005/8/layout/pList2"/>
    <dgm:cxn modelId="{FA851729-DE28-4DBC-A906-D8E561A932E3}" type="presParOf" srcId="{02A7F3BC-7989-4FAB-9B0B-64CE046D0799}" destId="{C303F366-9091-43B3-BD05-6D1CC19F31DA}" srcOrd="1" destOrd="0" presId="urn:microsoft.com/office/officeart/2005/8/layout/pList2"/>
    <dgm:cxn modelId="{7D24C515-1037-4E25-A699-EFB9CBC609B6}" type="presParOf" srcId="{02A7F3BC-7989-4FAB-9B0B-64CE046D0799}" destId="{94D84532-6F91-43D2-AB05-42B4797EA597}" srcOrd="2" destOrd="0" presId="urn:microsoft.com/office/officeart/2005/8/layout/pList2"/>
    <dgm:cxn modelId="{D4F1C889-A37E-4BF0-ADB6-27145500B985}" type="presParOf" srcId="{1CC4E739-8A16-447B-BDCD-4F92CD69E318}" destId="{AB9927C0-C3EA-443D-8C3B-62B696F555BD}" srcOrd="5" destOrd="0" presId="urn:microsoft.com/office/officeart/2005/8/layout/pList2"/>
    <dgm:cxn modelId="{A403433D-AD99-48B6-91EB-EA193482CE01}" type="presParOf" srcId="{1CC4E739-8A16-447B-BDCD-4F92CD69E318}" destId="{01EE48EB-299A-4D6B-8106-57B382FB071A}" srcOrd="6" destOrd="0" presId="urn:microsoft.com/office/officeart/2005/8/layout/pList2"/>
    <dgm:cxn modelId="{906672B0-194B-4351-88AC-7AF24E33A6D6}" type="presParOf" srcId="{01EE48EB-299A-4D6B-8106-57B382FB071A}" destId="{84E39E2C-D27A-4D90-9E0A-6BC21215BAAC}" srcOrd="0" destOrd="0" presId="urn:microsoft.com/office/officeart/2005/8/layout/pList2"/>
    <dgm:cxn modelId="{D03CD29C-0D69-49A4-8063-294C02A01CF3}" type="presParOf" srcId="{01EE48EB-299A-4D6B-8106-57B382FB071A}" destId="{904543BD-9AC1-4BA0-B0E7-907E0A93E568}" srcOrd="1" destOrd="0" presId="urn:microsoft.com/office/officeart/2005/8/layout/pList2"/>
    <dgm:cxn modelId="{9683657F-D50D-4DC0-BD07-3319E777D876}" type="presParOf" srcId="{01EE48EB-299A-4D6B-8106-57B382FB071A}" destId="{2DE17D04-D1ED-4656-BB64-CF9381375AB1}" srcOrd="2" destOrd="0" presId="urn:microsoft.com/office/officeart/2005/8/layout/p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C3E1E0-D7B5-43E6-8624-641AFCD7248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AF4770-C9F8-4F71-B84E-7DC8AD85C6C0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Исполнение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полномочий  и обеспечение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деятельности комиссий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по делам несовершеннолетних: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в 2020-2022гг. – по 673,4 тыс. руб. 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год</a:t>
          </a:r>
          <a:endParaRPr lang="ru-RU" sz="1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50360-1E26-4349-A9D7-F655EB4EFE06}" type="parTrans" cxnId="{25F6B19F-D5F1-4747-8391-B3D39892C9CC}">
      <dgm:prSet/>
      <dgm:spPr/>
      <dgm:t>
        <a:bodyPr/>
        <a:lstStyle/>
        <a:p>
          <a:endParaRPr lang="ru-RU"/>
        </a:p>
      </dgm:t>
    </dgm:pt>
    <dgm:pt modelId="{46917B3E-06C6-4647-B736-D7200D84C559}" type="sibTrans" cxnId="{25F6B19F-D5F1-4747-8391-B3D39892C9CC}">
      <dgm:prSet/>
      <dgm:spPr/>
      <dgm:t>
        <a:bodyPr/>
        <a:lstStyle/>
        <a:p>
          <a:endParaRPr lang="ru-RU"/>
        </a:p>
      </dgm:t>
    </dgm:pt>
    <dgm:pt modelId="{1FE95E5E-7A0F-488F-A5B0-8580B637226E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Обеспечение госгарантий прав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на получение общедоступного и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бесплатного  дошкольного,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начального общего и </a:t>
          </a:r>
        </a:p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среднего общего образования: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в 2020г. – 406 371,1 тыс. руб.; 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2021-2022гг. – по  407 467,7 </a:t>
          </a:r>
        </a:p>
        <a:p>
          <a:r>
            <a:rPr lang="ru-RU" sz="1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  в год</a:t>
          </a:r>
          <a:endParaRPr lang="ru-RU" sz="1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3FC4A5-3999-4785-9695-0F71AEDA1DB6}" type="parTrans" cxnId="{E3CB9249-A45B-4D97-9EA5-CA745BD0C602}">
      <dgm:prSet/>
      <dgm:spPr/>
      <dgm:t>
        <a:bodyPr/>
        <a:lstStyle/>
        <a:p>
          <a:endParaRPr lang="ru-RU"/>
        </a:p>
      </dgm:t>
    </dgm:pt>
    <dgm:pt modelId="{1390FDD5-CF98-4E8D-A129-E8A78258E6E2}" type="sibTrans" cxnId="{E3CB9249-A45B-4D97-9EA5-CA745BD0C602}">
      <dgm:prSet/>
      <dgm:spPr/>
      <dgm:t>
        <a:bodyPr/>
        <a:lstStyle/>
        <a:p>
          <a:endParaRPr lang="ru-RU"/>
        </a:p>
      </dgm:t>
    </dgm:pt>
    <dgm:pt modelId="{38D1A383-1998-41C8-8F92-4354BE64A449}" type="pres">
      <dgm:prSet presAssocID="{59C3E1E0-D7B5-43E6-8624-641AFCD72482}" presName="linearFlow" presStyleCnt="0">
        <dgm:presLayoutVars>
          <dgm:dir/>
          <dgm:resizeHandles val="exact"/>
        </dgm:presLayoutVars>
      </dgm:prSet>
      <dgm:spPr/>
    </dgm:pt>
    <dgm:pt modelId="{970EDD04-AEEB-4596-A090-5374192EE6DC}" type="pres">
      <dgm:prSet presAssocID="{96AF4770-C9F8-4F71-B84E-7DC8AD85C6C0}" presName="composite" presStyleCnt="0"/>
      <dgm:spPr/>
    </dgm:pt>
    <dgm:pt modelId="{4A09437C-5787-411C-B22F-4262A302E0E9}" type="pres">
      <dgm:prSet presAssocID="{96AF4770-C9F8-4F71-B84E-7DC8AD85C6C0}" presName="imgShp" presStyleLbl="fgImgPlace1" presStyleIdx="0" presStyleCnt="2" custScaleX="137375" custScaleY="137543" custLinFactNeighborX="-33816" custLinFactNeighborY="91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371032-ECC9-4890-8421-363D93497083}" type="pres">
      <dgm:prSet presAssocID="{96AF4770-C9F8-4F71-B84E-7DC8AD85C6C0}" presName="txShp" presStyleLbl="node1" presStyleIdx="0" presStyleCnt="2" custScaleX="110713" custScaleY="95970" custLinFactNeighborX="1062" custLinFactNeighborY="1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D2C6D-C4AF-47B2-BA9C-8B26FC8608DF}" type="pres">
      <dgm:prSet presAssocID="{46917B3E-06C6-4647-B736-D7200D84C559}" presName="spacing" presStyleCnt="0"/>
      <dgm:spPr/>
    </dgm:pt>
    <dgm:pt modelId="{F474C44A-AF56-47AA-A224-5C8D126D69EC}" type="pres">
      <dgm:prSet presAssocID="{1FE95E5E-7A0F-488F-A5B0-8580B637226E}" presName="composite" presStyleCnt="0"/>
      <dgm:spPr/>
    </dgm:pt>
    <dgm:pt modelId="{91691AA4-46AA-4E56-B12B-56206B52D54C}" type="pres">
      <dgm:prSet presAssocID="{1FE95E5E-7A0F-488F-A5B0-8580B637226E}" presName="imgShp" presStyleLbl="fgImgPlace1" presStyleIdx="1" presStyleCnt="2" custScaleX="144062" custScaleY="138974" custLinFactNeighborX="-18309" custLinFactNeighborY="-29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7C03AE-4B54-49CA-A059-FB48FFC232F5}" type="pres">
      <dgm:prSet presAssocID="{1FE95E5E-7A0F-488F-A5B0-8580B637226E}" presName="txShp" presStyleLbl="node1" presStyleIdx="1" presStyleCnt="2" custScaleX="110585" custScaleY="121252" custLinFactNeighborX="-1739" custLinFactNeighborY="-3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B9249-A45B-4D97-9EA5-CA745BD0C602}" srcId="{59C3E1E0-D7B5-43E6-8624-641AFCD72482}" destId="{1FE95E5E-7A0F-488F-A5B0-8580B637226E}" srcOrd="1" destOrd="0" parTransId="{523FC4A5-3999-4785-9695-0F71AEDA1DB6}" sibTransId="{1390FDD5-CF98-4E8D-A129-E8A78258E6E2}"/>
    <dgm:cxn modelId="{BBC3706D-A624-4F6A-8FD7-EA7FD699816A}" type="presOf" srcId="{96AF4770-C9F8-4F71-B84E-7DC8AD85C6C0}" destId="{C9371032-ECC9-4890-8421-363D93497083}" srcOrd="0" destOrd="0" presId="urn:microsoft.com/office/officeart/2005/8/layout/vList3"/>
    <dgm:cxn modelId="{A7150579-DE55-410A-B25E-130A4DB7DDD2}" type="presOf" srcId="{59C3E1E0-D7B5-43E6-8624-641AFCD72482}" destId="{38D1A383-1998-41C8-8F92-4354BE64A449}" srcOrd="0" destOrd="0" presId="urn:microsoft.com/office/officeart/2005/8/layout/vList3"/>
    <dgm:cxn modelId="{26EC561D-4698-4437-A3D1-E148406940CD}" type="presOf" srcId="{1FE95E5E-7A0F-488F-A5B0-8580B637226E}" destId="{B97C03AE-4B54-49CA-A059-FB48FFC232F5}" srcOrd="0" destOrd="0" presId="urn:microsoft.com/office/officeart/2005/8/layout/vList3"/>
    <dgm:cxn modelId="{25F6B19F-D5F1-4747-8391-B3D39892C9CC}" srcId="{59C3E1E0-D7B5-43E6-8624-641AFCD72482}" destId="{96AF4770-C9F8-4F71-B84E-7DC8AD85C6C0}" srcOrd="0" destOrd="0" parTransId="{C6750360-1E26-4349-A9D7-F655EB4EFE06}" sibTransId="{46917B3E-06C6-4647-B736-D7200D84C559}"/>
    <dgm:cxn modelId="{9073E429-DC63-4901-BE24-828E0CCCE2F0}" type="presParOf" srcId="{38D1A383-1998-41C8-8F92-4354BE64A449}" destId="{970EDD04-AEEB-4596-A090-5374192EE6DC}" srcOrd="0" destOrd="0" presId="urn:microsoft.com/office/officeart/2005/8/layout/vList3"/>
    <dgm:cxn modelId="{58291C90-B0B2-4957-A2C8-862883E8FA30}" type="presParOf" srcId="{970EDD04-AEEB-4596-A090-5374192EE6DC}" destId="{4A09437C-5787-411C-B22F-4262A302E0E9}" srcOrd="0" destOrd="0" presId="urn:microsoft.com/office/officeart/2005/8/layout/vList3"/>
    <dgm:cxn modelId="{24DA97F4-ECB7-407B-B196-E5DFA5C14E8A}" type="presParOf" srcId="{970EDD04-AEEB-4596-A090-5374192EE6DC}" destId="{C9371032-ECC9-4890-8421-363D93497083}" srcOrd="1" destOrd="0" presId="urn:microsoft.com/office/officeart/2005/8/layout/vList3"/>
    <dgm:cxn modelId="{17DEFDA5-472D-4CC5-B47E-4D0B41702F9B}" type="presParOf" srcId="{38D1A383-1998-41C8-8F92-4354BE64A449}" destId="{BA4D2C6D-C4AF-47B2-BA9C-8B26FC8608DF}" srcOrd="1" destOrd="0" presId="urn:microsoft.com/office/officeart/2005/8/layout/vList3"/>
    <dgm:cxn modelId="{89E531DC-2900-4A31-B8A7-85FA7141608F}" type="presParOf" srcId="{38D1A383-1998-41C8-8F92-4354BE64A449}" destId="{F474C44A-AF56-47AA-A224-5C8D126D69EC}" srcOrd="2" destOrd="0" presId="urn:microsoft.com/office/officeart/2005/8/layout/vList3"/>
    <dgm:cxn modelId="{ECB9CB6C-FD6A-4AA9-9355-3CD81CE61DB6}" type="presParOf" srcId="{F474C44A-AF56-47AA-A224-5C8D126D69EC}" destId="{91691AA4-46AA-4E56-B12B-56206B52D54C}" srcOrd="0" destOrd="0" presId="urn:microsoft.com/office/officeart/2005/8/layout/vList3"/>
    <dgm:cxn modelId="{DBC38516-A5E3-44E2-8B66-4B0C4203B795}" type="presParOf" srcId="{F474C44A-AF56-47AA-A224-5C8D126D69EC}" destId="{B97C03AE-4B54-49CA-A059-FB48FFC232F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0.82995</cdr:y>
    </cdr:from>
    <cdr:to>
      <cdr:x>0.55556</cdr:x>
      <cdr:y>0.8863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42942" y="4532330"/>
          <a:ext cx="3643370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algn="ctr"/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rPr>
            <a:t>объем отгруженной продукции , %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ea typeface="Segoe UI Black" pitchFamily="34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8A772-81F2-478C-9474-4755776AF86E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7FB7C-985B-4EF6-8D4A-F61BF2A9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7FB7C-985B-4EF6-8D4A-F61BF2A9175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95F1C-9E3C-4CE4-87CB-C489B577EBC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3D5E1-8A00-4CD8-8758-D5A92C3D716E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244F00-399E-4BDC-A0ED-99C9ECE0F0D7}" type="datetimeFigureOut">
              <a:rPr lang="ru-RU" smtClean="0"/>
              <a:pPr/>
              <a:t>28.11.2019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E709A-C45C-4D9D-8BEA-50491B83415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11.jpeg"/><Relationship Id="rId9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Colors" Target="../diagrams/colors7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8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7.xml"/><Relationship Id="rId10" Type="http://schemas.openxmlformats.org/officeDocument/2006/relationships/diagramColors" Target="../diagrams/colors5.xml"/><Relationship Id="rId19" Type="http://schemas.openxmlformats.org/officeDocument/2006/relationships/diagramData" Target="../diagrams/data8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Relationship Id="rId22" Type="http://schemas.openxmlformats.org/officeDocument/2006/relationships/diagramColors" Target="../diagrams/colors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1.xml"/><Relationship Id="rId7" Type="http://schemas.openxmlformats.org/officeDocument/2006/relationships/image" Target="../media/image33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8.jpe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5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0.jpeg"/><Relationship Id="rId7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857224" y="21429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142852"/>
            <a:ext cx="4643470" cy="10001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Бюджет для граждан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bg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2020-2022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5786" y="5500702"/>
            <a:ext cx="7715304" cy="78581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К проекту решения ржевской городской думы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«О Бюджете муниципального образования тверской области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города ржев на </a:t>
            </a:r>
            <a:r>
              <a:rPr lang="ru-RU" sz="16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2020 год и на плановый период 2021-2022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s.galagan\Pictures\e6fb5f11-4e72-4441-bf73-5323c3d149db.jpg"/>
          <p:cNvPicPr>
            <a:picLocks noChangeAspect="1" noChangeArrowheads="1"/>
          </p:cNvPicPr>
          <p:nvPr/>
        </p:nvPicPr>
        <p:blipFill>
          <a:blip r:embed="rId3">
            <a:lum bright="16000" contrast="-2000"/>
          </a:blip>
          <a:srcRect/>
          <a:stretch>
            <a:fillRect/>
          </a:stretch>
        </p:blipFill>
        <p:spPr bwMode="auto">
          <a:xfrm>
            <a:off x="785786" y="1214422"/>
            <a:ext cx="757242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072362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Потребительский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рынок ,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индекс потребительских цен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1357299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19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оборот розничной торговли крупных и средних предприятий за 9 месяцев 2019 года составил 2 005,2 млн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к соответствующему периоду прошлого года он увеличился на 16,7%.</a:t>
            </a:r>
          </a:p>
          <a:p>
            <a:pPr indent="3619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Оборот общественного питания крупных и средних предприятий за 9 месяцев сократился на 7,7% по сравнению с аналогичным периодом прошлого года и составил 5,6 млн.руб.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6369494"/>
              </p:ext>
            </p:extLst>
          </p:nvPr>
        </p:nvGraphicFramePr>
        <p:xfrm>
          <a:off x="1643042" y="3643313"/>
          <a:ext cx="6096000" cy="219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44743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товаров и услуг</a:t>
                      </a:r>
                    </a:p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(групп товаров и услуг)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Индексы цен (тарифов) к предыдущему месяцу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 соответствующему месяцу </a:t>
                      </a:r>
                      <a:r>
                        <a:rPr lang="ru-RU" sz="1050" b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предыдущего года в 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Бытовые 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4612" y="2928934"/>
            <a:ext cx="40719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Сводные индексы потребительских цен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 Тверской области (сентябрь 2019.)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786610" cy="7858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Численность населения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1285860"/>
            <a:ext cx="792961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города Ржева на начало 2019 года составила 58 596 чел. Из них: население трудоспособного возраста – 31 488чел. (53,7%), моложе трудоспособного возраста 9 335чел. (15,9%), старше трудоспособного возраста 17 773чел.(30,4%). По данным прогноза социально-экономического развития города Ржева численность населения планируется с ежегодным уменьшением порядка 0,8%: 2020г. -  58 143 чел, 2021г.- 57 658 чел., 2022г.- 57 201 чел.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643182"/>
            <a:ext cx="8143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естественного движения населения, чел.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8065650"/>
              </p:ext>
            </p:extLst>
          </p:nvPr>
        </p:nvGraphicFramePr>
        <p:xfrm>
          <a:off x="899592" y="3284984"/>
          <a:ext cx="7137151" cy="309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384"/>
                <a:gridCol w="1333314"/>
                <a:gridCol w="1176453"/>
              </a:tblGrid>
              <a:tr h="741238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</a:p>
                  </a:txBody>
                  <a:tcPr/>
                </a:tc>
              </a:tr>
              <a:tr h="51585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Родилось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7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Убыло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1363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7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Миграционный прирост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-263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-336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072362" cy="6429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Среднемесячная заработная плата,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прожиточный минимум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1071547"/>
            <a:ext cx="7929618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2925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Фонд начисленной заработной платы всех работников по крупным и средним предприятиям города Ржева в январе-сентябре 2019 года увеличился на 8,6 % по сравнению с соответствующим периодом прошлого года и составил 3665,5 млн.руб.</a:t>
            </a:r>
            <a:r>
              <a:rPr lang="ru-RU" sz="13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данным прогноза социально-экономического развития города Ржева на 2020-2022г.г. планируется рост </a:t>
            </a:r>
            <a:r>
              <a:rPr lang="ru-RU" sz="13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среднемесячной заработной платы  на уровне 103,0-103,5% ежегодно.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Величина прожиточного минимума за 3 квартал 2019 года  по Тверской области составляет: для трудоспособного населения – 11 555,44 руб.; для пенсионеров – 8 831,91руб.;</a:t>
            </a:r>
          </a:p>
          <a:p>
            <a:pPr indent="542925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indent="542925"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857496"/>
            <a:ext cx="40719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Среднесписочная численность, чел.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786058"/>
            <a:ext cx="3857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Среднемесячная заработная плата, руб.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317406188"/>
              </p:ext>
            </p:extLst>
          </p:nvPr>
        </p:nvGraphicFramePr>
        <p:xfrm>
          <a:off x="5000628" y="3214686"/>
          <a:ext cx="35719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200182145"/>
              </p:ext>
            </p:extLst>
          </p:nvPr>
        </p:nvGraphicFramePr>
        <p:xfrm>
          <a:off x="857224" y="3214686"/>
          <a:ext cx="342902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1428736"/>
            <a:ext cx="4857784" cy="278608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Общие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характеристики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2021-2022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s.galagan\Pictures\ne000-0018922_perechen-administratorov-dokhodov-byud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256"/>
            <a:ext cx="2786082" cy="192881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14282" y="1214422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214290"/>
            <a:ext cx="6786610" cy="100013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Составление проекта бюджета города </a:t>
            </a:r>
            <a:r>
              <a:rPr lang="ru-RU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 год и на плановый период</a:t>
            </a:r>
            <a:r>
              <a:rPr lang="ru-RU" b="1" cap="all" baseline="0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2021-2022 годов основано на: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000232" y="5643578"/>
            <a:ext cx="6072230" cy="925836"/>
            <a:chOff x="1938827" y="4217699"/>
            <a:chExt cx="6490856" cy="92583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38827" y="4217699"/>
              <a:ext cx="6490856" cy="925836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167916" y="4289137"/>
              <a:ext cx="5350122" cy="758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0" kern="1200" dirty="0" smtClean="0">
                  <a:solidFill>
                    <a:schemeClr val="tx2">
                      <a:lumMod val="50000"/>
                    </a:schemeClr>
                  </a:solidFill>
                </a:rPr>
                <a:t>Муниципальных программах города Ржева</a:t>
              </a:r>
              <a:endParaRPr lang="ru-RU" sz="1400" b="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9"/>
          <p:cNvGraphicFramePr>
            <a:graphicFrameLocks noGrp="1"/>
          </p:cNvGraphicFramePr>
          <p:nvPr/>
        </p:nvGraphicFramePr>
        <p:xfrm>
          <a:off x="714348" y="1571612"/>
          <a:ext cx="7858181" cy="3981543"/>
        </p:xfrm>
        <a:graphic>
          <a:graphicData uri="http://schemas.openxmlformats.org/drawingml/2006/table">
            <a:tbl>
              <a:tblPr/>
              <a:tblGrid>
                <a:gridCol w="7858181"/>
              </a:tblGrid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38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909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04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619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>
                            <a:alpha val="34000"/>
                          </a:srgb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214290"/>
            <a:ext cx="6786610" cy="100013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задачи и приоритетные направления бюджетной политики города </a:t>
            </a:r>
            <a:r>
              <a:rPr lang="ru-RU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 год и на плановый период</a:t>
            </a:r>
            <a:r>
              <a:rPr lang="ru-RU" b="1" cap="all" baseline="0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2021-2022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"/>
          <p:cNvGraphicFramePr>
            <a:graphicFrameLocks noGrp="1"/>
          </p:cNvGraphicFramePr>
          <p:nvPr/>
        </p:nvGraphicFramePr>
        <p:xfrm>
          <a:off x="214282" y="1096230"/>
          <a:ext cx="8715436" cy="5536421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8715436"/>
              </a:tblGrid>
              <a:tr h="4797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1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Принятие мер, направленных на  повышение собираемости земельного налога и налога на имущество физических лиц, в том числе за счет: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продолжения работы комиссии по укреплению налоговой дисциплины;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совершенствования информационного взаимодействия с федеральной налоговой службой, органами, осуществляющими деятельность в сфере регистрации объектов налогообложения недвижимости; 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проведения муниципального земельного контроля и работы по выявлению объектов недвижимости, не поставленных на налоговый учет;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Увеличение доходов от использования и продажи имущества, за счет повышения эффективности управления муниципальной собственностью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принятия мер по повышению эффективности работы муниципальных предприятий;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дальнейшего проведения торгов по предоставлению права на заключение договоров аренды муниципального недвижимого имущества, муниципальных земельных участков и земельных участков, государственная собственность на которые не разграничена;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усиления проверочной работы по выявлению нецелевого, незаконно используемого имущества  и земельных участков, а также неиспользуемых или неэффективно используемых объектов муниципальной собственности;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проведения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претензионно-исковой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работы;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Повышение эффективности налоговой политики: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Продолжение работы по оптимизации налоговых льгот и освобождений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0"/>
            <a:ext cx="6286544" cy="107157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мероприятия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по повышению доходов бюджета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endParaRPr kumimoji="0" lang="ru-RU" sz="2000" b="1" i="0" u="none" kern="1200" cap="all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71472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154"/>
          <p:cNvGraphicFramePr>
            <a:graphicFrameLocks noGrp="1"/>
          </p:cNvGraphicFramePr>
          <p:nvPr/>
        </p:nvGraphicFramePr>
        <p:xfrm>
          <a:off x="142844" y="1285860"/>
          <a:ext cx="8858313" cy="5436374"/>
        </p:xfrm>
        <a:graphic>
          <a:graphicData uri="http://schemas.openxmlformats.org/drawingml/2006/table">
            <a:tbl>
              <a:tblPr/>
              <a:tblGrid>
                <a:gridCol w="2857520"/>
                <a:gridCol w="857256"/>
                <a:gridCol w="1214446"/>
                <a:gridCol w="1000132"/>
                <a:gridCol w="928694"/>
                <a:gridCol w="1000132"/>
                <a:gridCol w="1000133"/>
              </a:tblGrid>
              <a:tr h="50402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за 2018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Утвержденный план на 2019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(решение Ржевской городской Думы № 278 от 20.12.2018)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 2019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(в ред. от 05.09.2019)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Прогноз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2021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2022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  <a:alpha val="51000"/>
                      </a:schemeClr>
                    </a:solidFill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1 088 666,4</a:t>
                      </a:r>
                    </a:p>
                  </a:txBody>
                  <a:tcPr marL="55052" marR="55052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897 176,3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1 450 913,8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1 184 218,0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1 154 882,5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1 147 900,5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Налоговые и неналоговые доходы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466 657,1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493 101,0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511 343,1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533 280,6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504 570,6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496 247,6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5142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Налоговые и неналоговые доходы без дополнительного норматива</a:t>
                      </a:r>
                    </a:p>
                  </a:txBody>
                  <a:tcPr marL="0" marR="36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322 854,2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327 582,0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343 774,1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323 679,6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310 349,6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310 814,6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Безвозмездные поступления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622 009,3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404 075,3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939 570,7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650 937,4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650 311,9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651 652,9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Дотации (и субсидии на выравнивание)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6 423,8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Целевые средства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613 601,2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402 525,3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937 010,7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649 337,4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648 711,9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650 052,9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Доходы от иной деятельности</a:t>
                      </a:r>
                    </a:p>
                  </a:txBody>
                  <a:tcPr marR="72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1 984,3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Расходы всего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1094612,9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900 926,3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1 497 419,7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1 204 358,9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1 126 582,5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1 119 585,6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местного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476 556,3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492434,0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554 272,6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548 304,5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459 153,6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439 815,7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областного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590 257,6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396 590,4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904 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757,5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642 142,6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642 707,4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642 803,4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050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федерального бюджета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22 079,1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5 934,9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32 253</a:t>
                      </a: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7 194,8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6 004,5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7 249,5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050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 счет средств </a:t>
                      </a:r>
                    </a:p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предпринимательской деятельности</a:t>
                      </a:r>
                    </a:p>
                  </a:txBody>
                  <a:tcPr marL="0" marR="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5719,8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5 967,0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6 136,3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6717,0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74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Дефицит (-) Профицит (+)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-5946,5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-3750,0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- 46 505,9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-20 140,9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28 300,0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28 314,9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831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-1,8%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-1,1%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-13,5%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-6,2%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</a:p>
                  </a:txBody>
                  <a:tcPr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928670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285728"/>
            <a:ext cx="6786610" cy="642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параметры бюджета города </a:t>
            </a:r>
            <a:r>
              <a:rPr lang="ru-RU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ржева</a:t>
            </a: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В 2018-2019 годах и на </a:t>
            </a:r>
            <a:r>
              <a:rPr lang="ru-RU" b="1" cap="all" baseline="0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2020-2022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214290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928670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80080" y="857232"/>
          <a:ext cx="906392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357290" y="285728"/>
            <a:ext cx="6786610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Основные параметры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2018-2022 годах</a:t>
            </a:r>
            <a:endParaRPr lang="ru-RU" sz="1800" b="1" cap="all" baseline="0" dirty="0" smtClean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1" y="142853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08" y="1428736"/>
            <a:ext cx="4857784" cy="257176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Доходы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2021-2022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s.galagan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148" y="4143379"/>
            <a:ext cx="3385364" cy="205707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5357826"/>
            <a:ext cx="7715304" cy="1000132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аналитический документ, содержащий основные положения решения о бюджете на предстоящий год и плановый период в доступной для широкого круга заинтересованных пользователей форме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478632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Бюджет для граждан —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s.galagan\Pictures\Ржев_с_птичьего_полё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4265612"/>
          </a:xfrm>
          <a:prstGeom prst="rect">
            <a:avLst/>
          </a:prstGeom>
          <a:noFill/>
        </p:spPr>
      </p:pic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071538" y="142852"/>
            <a:ext cx="719137" cy="9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428860" y="642918"/>
            <a:ext cx="4857784" cy="35719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ea typeface="+mj-ea"/>
                <a:cs typeface="+mj-cs"/>
              </a:rPr>
              <a:t>формируются в соответствии с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4" name="Picture 20" descr="130934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9923028">
            <a:off x="874817" y="1486522"/>
            <a:ext cx="1825248" cy="144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5" descr="aSANT4GJpNU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9639580">
            <a:off x="3672962" y="1519363"/>
            <a:ext cx="1815272" cy="143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6" descr="21967_227x227"/>
          <p:cNvPicPr>
            <a:picLocks noChangeAspect="1" noChangeArrowheads="1"/>
          </p:cNvPicPr>
          <p:nvPr/>
        </p:nvPicPr>
        <p:blipFill>
          <a:blip r:embed="rId4" cstate="print">
            <a:lum bright="-14000" contrast="-6000"/>
          </a:blip>
          <a:stretch>
            <a:fillRect/>
          </a:stretch>
        </p:blipFill>
        <p:spPr bwMode="auto">
          <a:xfrm rot="3244143">
            <a:off x="6766825" y="1419125"/>
            <a:ext cx="1258654" cy="147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071802" y="3000372"/>
            <a:ext cx="3500462" cy="35719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uLnTx/>
                <a:uFillTx/>
                <a:ea typeface="+mj-ea"/>
                <a:cs typeface="+mj-cs"/>
              </a:rPr>
              <a:t>На основе: </a:t>
            </a: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571604" y="214290"/>
            <a:ext cx="6572296" cy="4286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71472" y="1142984"/>
            <a:ext cx="2643206" cy="4286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300" i="1" dirty="0">
                <a:latin typeface="+mj-lt"/>
              </a:rPr>
              <a:t>Бюджетным законодательством </a:t>
            </a:r>
          </a:p>
          <a:p>
            <a:pPr algn="ctr" defTabSz="914400"/>
            <a:r>
              <a:rPr lang="ru-RU" sz="1300" i="1" dirty="0">
                <a:latin typeface="+mj-lt"/>
              </a:rPr>
              <a:t>Российской Федерации 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6072198" y="1142984"/>
            <a:ext cx="2500330" cy="4286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300" i="1" dirty="0">
                <a:latin typeface="+mj-lt"/>
              </a:rPr>
              <a:t>Законодательством об иных </a:t>
            </a:r>
          </a:p>
          <a:p>
            <a:pPr algn="ctr" defTabSz="914400"/>
            <a:r>
              <a:rPr lang="ru-RU" sz="1300" i="1" dirty="0">
                <a:latin typeface="+mj-lt"/>
              </a:rPr>
              <a:t>обязательных платежах 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3571868" y="1142984"/>
            <a:ext cx="2143140" cy="4286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300" i="1" dirty="0">
                <a:latin typeface="+mj-lt"/>
              </a:rPr>
              <a:t>Законодательством </a:t>
            </a:r>
          </a:p>
          <a:p>
            <a:pPr algn="ctr" defTabSz="914400"/>
            <a:r>
              <a:rPr lang="ru-RU" sz="1300" i="1" dirty="0">
                <a:latin typeface="+mj-lt"/>
              </a:rPr>
              <a:t>о налогах и сборах 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428596" y="3357562"/>
          <a:ext cx="835824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714612" y="5929330"/>
          <a:ext cx="421484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13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80" cy="8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12"/>
          <p:cNvSpPr>
            <a:spLocks noChangeArrowheads="1"/>
          </p:cNvSpPr>
          <p:nvPr/>
        </p:nvSpPr>
        <p:spPr bwMode="auto">
          <a:xfrm>
            <a:off x="357158" y="1000108"/>
            <a:ext cx="4143404" cy="522634"/>
          </a:xfrm>
          <a:prstGeom prst="rect">
            <a:avLst/>
          </a:prstGeom>
          <a:solidFill>
            <a:srgbClr val="66663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</a:rPr>
              <a:t>Налоговые доходы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b="1" i="1" dirty="0">
                <a:solidFill>
                  <a:schemeClr val="bg1"/>
                </a:solidFill>
                <a:latin typeface="+mj-lt"/>
              </a:rPr>
              <a:t>(ст.61.2 БК РФ)</a:t>
            </a:r>
          </a:p>
        </p:txBody>
      </p:sp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4572000" y="1000108"/>
            <a:ext cx="2736850" cy="522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+mj-lt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dirty="0">
                <a:latin typeface="+mj-lt"/>
              </a:rPr>
              <a:t> </a:t>
            </a:r>
            <a:r>
              <a:rPr lang="ru-RU" sz="1400" b="1" i="1" dirty="0">
                <a:latin typeface="+mj-lt"/>
              </a:rPr>
              <a:t>(ст.62 БК РФ)</a:t>
            </a:r>
          </a:p>
        </p:txBody>
      </p:sp>
      <p:sp>
        <p:nvSpPr>
          <p:cNvPr id="23" name="Прямоугольник 12"/>
          <p:cNvSpPr>
            <a:spLocks noChangeArrowheads="1"/>
          </p:cNvSpPr>
          <p:nvPr/>
        </p:nvSpPr>
        <p:spPr bwMode="auto">
          <a:xfrm>
            <a:off x="7358082" y="1000108"/>
            <a:ext cx="1692275" cy="671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 dirty="0">
                <a:latin typeface="Georgi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 dirty="0">
                <a:latin typeface="Georgia" pitchFamily="18" charset="0"/>
              </a:rPr>
              <a:t>(ст.41 БК РФ)</a:t>
            </a:r>
          </a:p>
        </p:txBody>
      </p:sp>
      <p:sp>
        <p:nvSpPr>
          <p:cNvPr id="24" name="Прямоугольник 12"/>
          <p:cNvSpPr>
            <a:spLocks noChangeArrowheads="1"/>
          </p:cNvSpPr>
          <p:nvPr/>
        </p:nvSpPr>
        <p:spPr bwMode="auto">
          <a:xfrm>
            <a:off x="357158" y="1571612"/>
            <a:ext cx="2954367" cy="4970006"/>
          </a:xfrm>
          <a:prstGeom prst="rect">
            <a:avLst/>
          </a:prstGeom>
          <a:solidFill>
            <a:srgbClr val="66663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latin typeface="+mj-lt"/>
              </a:rPr>
              <a:t>Доходы в виде отчислений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федеральных и региональных налогов и сборов</a:t>
            </a:r>
            <a:r>
              <a:rPr lang="ru-RU" sz="1100" b="1" dirty="0">
                <a:latin typeface="+mj-lt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по нормативам, установленным в соответствии с бюджетным законодательством:</a:t>
            </a:r>
          </a:p>
          <a:p>
            <a:pPr algn="ctr">
              <a:defRPr/>
            </a:pPr>
            <a:endParaRPr lang="ru-RU" sz="500" b="1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dirty="0">
                <a:latin typeface="+mj-lt"/>
              </a:rPr>
              <a:t> </a:t>
            </a:r>
            <a:r>
              <a:rPr lang="ru-RU" sz="1000" dirty="0">
                <a:latin typeface="+mj-lt"/>
              </a:rPr>
              <a:t>Налога на доходы физических лиц </a:t>
            </a:r>
          </a:p>
          <a:p>
            <a:pPr eaLnBrk="0" hangingPunct="0">
              <a:defRPr/>
            </a:pP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(2020г</a:t>
            </a:r>
            <a:r>
              <a:rPr lang="ru-RU" sz="1000" dirty="0">
                <a:solidFill>
                  <a:srgbClr val="800000"/>
                </a:solidFill>
                <a:latin typeface="+mj-lt"/>
              </a:rPr>
              <a:t>. </a:t>
            </a: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по нормативу 41,77%, </a:t>
            </a:r>
            <a:endParaRPr lang="ru-RU" sz="1000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2021г</a:t>
            </a:r>
            <a:r>
              <a:rPr lang="ru-RU" sz="1000" dirty="0">
                <a:solidFill>
                  <a:srgbClr val="800000"/>
                </a:solidFill>
                <a:latin typeface="+mj-lt"/>
              </a:rPr>
              <a:t>. </a:t>
            </a: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— 38,99%, </a:t>
            </a:r>
            <a:endParaRPr lang="ru-RU" sz="1000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2022г. — 37,13%);</a:t>
            </a:r>
            <a:endParaRPr lang="ru-RU" sz="1000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defRPr/>
            </a:pPr>
            <a:endParaRPr lang="ru-RU" sz="500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1000" dirty="0" smtClean="0">
                <a:latin typeface="+mj-lt"/>
              </a:rPr>
              <a:t> Доходов </a:t>
            </a:r>
            <a:r>
              <a:rPr lang="ru-RU" sz="1000" dirty="0">
                <a:latin typeface="+mj-lt"/>
              </a:rPr>
              <a:t>от уплаты акцизов на дизельное топливо, </a:t>
            </a:r>
            <a:r>
              <a:rPr lang="ru-RU" sz="1000" dirty="0" smtClean="0">
                <a:latin typeface="+mj-lt"/>
              </a:rPr>
              <a:t>моторные </a:t>
            </a:r>
            <a:r>
              <a:rPr lang="ru-RU" sz="1000" dirty="0">
                <a:latin typeface="+mj-lt"/>
              </a:rPr>
              <a:t>масла, автомобильный и прямогонный </a:t>
            </a:r>
            <a:r>
              <a:rPr lang="ru-RU" sz="1000" dirty="0" smtClean="0">
                <a:latin typeface="+mj-lt"/>
              </a:rPr>
              <a:t>бензин:</a:t>
            </a:r>
          </a:p>
          <a:p>
            <a:pPr eaLnBrk="0" hangingPunct="0">
              <a:defRPr/>
            </a:pPr>
            <a:r>
              <a:rPr lang="ru-RU" sz="1000" dirty="0" smtClean="0">
                <a:latin typeface="+mj-lt"/>
              </a:rPr>
              <a:t>— в целях формирования дорожных фондов субъектов РФ</a:t>
            </a: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 (по нормативу 0,0851%)</a:t>
            </a:r>
          </a:p>
          <a:p>
            <a:pPr eaLnBrk="0" hangingPunct="0">
              <a:defRPr/>
            </a:pPr>
            <a:endParaRPr lang="ru-RU" sz="600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sz="1000" dirty="0">
                <a:solidFill>
                  <a:srgbClr val="800000"/>
                </a:solidFill>
                <a:latin typeface="+mj-lt"/>
              </a:rPr>
              <a:t>По нормативу — </a:t>
            </a:r>
            <a:r>
              <a:rPr lang="ru-RU" sz="1000" i="1" dirty="0">
                <a:solidFill>
                  <a:srgbClr val="800000"/>
                </a:solidFill>
                <a:latin typeface="+mj-lt"/>
              </a:rPr>
              <a:t>100</a:t>
            </a:r>
            <a:r>
              <a:rPr lang="ru-RU" sz="1000" dirty="0">
                <a:solidFill>
                  <a:srgbClr val="800000"/>
                </a:solidFill>
                <a:latin typeface="+mj-lt"/>
              </a:rPr>
              <a:t>%: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Единого налога на вмененный доход для отдельных видов деятельности;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Единого сельскохозяйственного налога;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Налога, взимаемого в связи с применением патентной системы налогообложения;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Государственной </a:t>
            </a:r>
            <a:r>
              <a:rPr lang="ru-RU" sz="1000" dirty="0" smtClean="0">
                <a:latin typeface="+mj-lt"/>
              </a:rPr>
              <a:t>пошлины по делам, рассматриваемым в судах общей юрисдикции, мировыми судьями;</a:t>
            </a:r>
          </a:p>
          <a:p>
            <a:pPr eaLnBrk="0" hangingPunct="0">
              <a:buFontTx/>
              <a:buChar char="•"/>
              <a:defRPr/>
            </a:pPr>
            <a:r>
              <a:rPr lang="ru-RU" sz="1000" dirty="0" smtClean="0">
                <a:latin typeface="+mj-lt"/>
              </a:rPr>
              <a:t> Задолженность и перерасчеты по отмененным местным налогам</a:t>
            </a:r>
            <a:endParaRPr lang="ru-RU" sz="1000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endParaRPr lang="ru-RU" sz="600" dirty="0">
              <a:latin typeface="+mj-lt"/>
            </a:endParaRPr>
          </a:p>
          <a:p>
            <a:pPr>
              <a:defRPr/>
            </a:pPr>
            <a:r>
              <a:rPr lang="ru-RU" sz="1000" dirty="0">
                <a:solidFill>
                  <a:srgbClr val="800000"/>
                </a:solidFill>
                <a:latin typeface="+mj-lt"/>
              </a:rPr>
              <a:t>По нормативу — </a:t>
            </a:r>
            <a:r>
              <a:rPr lang="ru-RU" sz="1000" i="1" dirty="0">
                <a:solidFill>
                  <a:srgbClr val="800000"/>
                </a:solidFill>
                <a:latin typeface="+mj-lt"/>
              </a:rPr>
              <a:t>90</a:t>
            </a:r>
            <a:r>
              <a:rPr lang="ru-RU" sz="1000" dirty="0">
                <a:solidFill>
                  <a:srgbClr val="800000"/>
                </a:solidFill>
                <a:latin typeface="+mj-lt"/>
              </a:rPr>
              <a:t>%: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latin typeface="+mj-lt"/>
              </a:rPr>
              <a:t> Единого налога на вмененный доход для отдельных видов деятельности (за налоговые периоды, истекшие до 1 января 2011 года)</a:t>
            </a:r>
          </a:p>
        </p:txBody>
      </p:sp>
      <p:sp>
        <p:nvSpPr>
          <p:cNvPr id="25" name="Прямоугольник 12"/>
          <p:cNvSpPr>
            <a:spLocks noChangeArrowheads="1"/>
          </p:cNvSpPr>
          <p:nvPr/>
        </p:nvSpPr>
        <p:spPr bwMode="auto">
          <a:xfrm>
            <a:off x="3357554" y="1571612"/>
            <a:ext cx="1143008" cy="2400072"/>
          </a:xfrm>
          <a:prstGeom prst="rect">
            <a:avLst/>
          </a:prstGeom>
          <a:solidFill>
            <a:srgbClr val="666633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Местные налоги,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+mj-lt"/>
              </a:rPr>
              <a:t>полностью зачисляемые</a:t>
            </a:r>
            <a:r>
              <a:rPr lang="ru-RU" sz="1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+mj-lt"/>
              </a:rPr>
              <a:t>в бюджет города:</a:t>
            </a:r>
          </a:p>
          <a:p>
            <a:pPr algn="ctr">
              <a:defRPr/>
            </a:pPr>
            <a:endParaRPr lang="ru-RU" sz="1000" b="1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1000" dirty="0">
              <a:latin typeface="+mj-lt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000" dirty="0">
                <a:latin typeface="+mj-lt"/>
              </a:rPr>
              <a:t> Земельный </a:t>
            </a:r>
            <a:r>
              <a:rPr lang="ru-RU" sz="1000" dirty="0" smtClean="0">
                <a:latin typeface="+mj-lt"/>
              </a:rPr>
              <a:t>налог:</a:t>
            </a:r>
          </a:p>
          <a:p>
            <a:pPr eaLnBrk="0" hangingPunct="0">
              <a:defRPr/>
            </a:pPr>
            <a:r>
              <a:rPr lang="ru-RU" sz="1000" dirty="0" smtClean="0">
                <a:latin typeface="+mj-lt"/>
              </a:rPr>
              <a:t>— с организаций;</a:t>
            </a:r>
          </a:p>
          <a:p>
            <a:pPr eaLnBrk="0" hangingPunct="0">
              <a:defRPr/>
            </a:pPr>
            <a:r>
              <a:rPr lang="ru-RU" sz="1000" dirty="0" smtClean="0">
                <a:latin typeface="+mj-lt"/>
              </a:rPr>
              <a:t>— с физических лиц</a:t>
            </a:r>
            <a:endParaRPr lang="ru-RU" sz="1000" dirty="0">
              <a:latin typeface="+mj-lt"/>
            </a:endParaRPr>
          </a:p>
        </p:txBody>
      </p: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4572000" y="1571612"/>
            <a:ext cx="2714644" cy="5016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latin typeface="+mj-lt"/>
                <a:cs typeface="Times New Roman" pitchFamily="18" charset="0"/>
              </a:rPr>
              <a:t> Плата </a:t>
            </a:r>
            <a:r>
              <a:rPr lang="ru-RU" sz="1000" dirty="0">
                <a:latin typeface="+mj-lt"/>
                <a:cs typeface="Times New Roman" pitchFamily="18" charset="0"/>
              </a:rPr>
              <a:t>за негативное воздействие на окружающую </a:t>
            </a:r>
            <a:r>
              <a:rPr lang="ru-RU" sz="1000" dirty="0" smtClean="0">
                <a:latin typeface="+mj-lt"/>
                <a:cs typeface="Times New Roman" pitchFamily="18" charset="0"/>
              </a:rPr>
              <a:t>среду</a:t>
            </a:r>
          </a:p>
          <a:p>
            <a:pPr>
              <a:defRPr/>
            </a:pPr>
            <a:r>
              <a:rPr lang="ru-RU" sz="1000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(по нормативу </a:t>
            </a:r>
            <a:r>
              <a:rPr lang="ru-RU" sz="1000" i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60%</a:t>
            </a:r>
            <a:r>
              <a:rPr lang="ru-RU" sz="1000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sz="1000" dirty="0" smtClean="0">
                <a:latin typeface="+mj-lt"/>
                <a:cs typeface="Times New Roman" pitchFamily="18" charset="0"/>
              </a:rPr>
              <a:t>;</a:t>
            </a:r>
            <a:endParaRPr lang="ru-RU" sz="1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500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 smtClean="0">
                <a:latin typeface="+mj-lt"/>
                <a:cs typeface="Times New Roman" pitchFamily="18" charset="0"/>
              </a:rPr>
              <a:t> Штрафы:</a:t>
            </a:r>
          </a:p>
          <a:p>
            <a:pPr>
              <a:defRPr/>
            </a:pPr>
            <a:r>
              <a:rPr lang="ru-RU" sz="1000" dirty="0" smtClean="0">
                <a:latin typeface="+mj-lt"/>
                <a:cs typeface="Times New Roman" pitchFamily="18" charset="0"/>
              </a:rPr>
              <a:t>— установленные Кодексом об административных правонарушениях, взыскиваемые администраторами доходов бюджета областного уровня </a:t>
            </a:r>
          </a:p>
          <a:p>
            <a:pPr>
              <a:defRPr/>
            </a:pPr>
            <a:r>
              <a:rPr lang="ru-RU" sz="1000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(по нормативу </a:t>
            </a:r>
            <a:r>
              <a:rPr lang="ru-RU" sz="1000" i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50</a:t>
            </a:r>
            <a:r>
              <a:rPr lang="ru-RU" sz="1000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%)</a:t>
            </a:r>
            <a:r>
              <a:rPr lang="ru-RU" sz="1000" dirty="0" smtClean="0">
                <a:latin typeface="+mj-lt"/>
              </a:rPr>
              <a:t>; </a:t>
            </a:r>
          </a:p>
          <a:p>
            <a:pPr>
              <a:defRPr/>
            </a:pPr>
            <a:r>
              <a:rPr lang="ru-RU" sz="1000" dirty="0" smtClean="0">
                <a:latin typeface="+mj-lt"/>
              </a:rPr>
              <a:t>— в возмещение вреда автомобильным дорогам местного значения </a:t>
            </a:r>
          </a:p>
          <a:p>
            <a:pPr>
              <a:defRPr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(по нормативу </a:t>
            </a: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100%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);</a:t>
            </a:r>
          </a:p>
          <a:p>
            <a:pPr>
              <a:defRPr/>
            </a:pPr>
            <a:r>
              <a:rPr lang="ru-RU" sz="1000" dirty="0" smtClean="0">
                <a:latin typeface="+mj-lt"/>
              </a:rPr>
              <a:t>— за несоблюдение муниципальных правовых актов </a:t>
            </a:r>
          </a:p>
          <a:p>
            <a:pPr>
              <a:defRPr/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(по нормативу </a:t>
            </a:r>
            <a:r>
              <a:rPr lang="ru-RU" sz="10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100%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)</a:t>
            </a:r>
          </a:p>
          <a:p>
            <a:pPr>
              <a:defRPr/>
            </a:pPr>
            <a:endParaRPr lang="ru-RU" sz="500" dirty="0" smtClean="0">
              <a:solidFill>
                <a:srgbClr val="800000"/>
              </a:solidFill>
              <a:latin typeface="+mj-lt"/>
            </a:endParaRPr>
          </a:p>
          <a:p>
            <a:pPr>
              <a:defRPr/>
            </a:pPr>
            <a:r>
              <a:rPr lang="ru-RU" sz="1000" dirty="0" smtClean="0">
                <a:solidFill>
                  <a:srgbClr val="800000"/>
                </a:solidFill>
                <a:latin typeface="+mj-lt"/>
              </a:rPr>
              <a:t>По </a:t>
            </a:r>
            <a:r>
              <a:rPr lang="ru-RU" sz="1000" dirty="0">
                <a:solidFill>
                  <a:srgbClr val="800000"/>
                </a:solidFill>
                <a:latin typeface="+mj-lt"/>
              </a:rPr>
              <a:t>нормативу — </a:t>
            </a:r>
            <a:r>
              <a:rPr lang="ru-RU" sz="1000" i="1" dirty="0">
                <a:solidFill>
                  <a:srgbClr val="800000"/>
                </a:solidFill>
                <a:latin typeface="+mj-lt"/>
              </a:rPr>
              <a:t>100</a:t>
            </a:r>
            <a:r>
              <a:rPr lang="ru-RU" sz="1000" dirty="0">
                <a:solidFill>
                  <a:srgbClr val="800000"/>
                </a:solidFill>
                <a:latin typeface="+mj-lt"/>
              </a:rPr>
              <a:t>%:</a:t>
            </a:r>
            <a:endParaRPr lang="ru-RU" sz="1000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ru-RU" sz="1000" dirty="0">
                <a:latin typeface="+mj-lt"/>
              </a:rPr>
              <a:t> </a:t>
            </a:r>
            <a:r>
              <a:rPr lang="ru-RU" sz="1000" dirty="0">
                <a:solidFill>
                  <a:srgbClr val="003300"/>
                </a:solidFill>
                <a:latin typeface="+mj-lt"/>
              </a:rPr>
              <a:t>Доходы в виде арендной платы за землю;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перечисления части прибыли муниципальных унитарных предприятий; </a:t>
            </a:r>
            <a:endParaRPr lang="ru-RU" sz="1000" dirty="0" smtClean="0">
              <a:solidFill>
                <a:srgbClr val="003300"/>
              </a:solidFill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rgbClr val="003300"/>
                </a:solidFill>
                <a:latin typeface="+mj-lt"/>
              </a:rPr>
              <a:t> Прочие поступления от использования муниципального имущества</a:t>
            </a:r>
            <a:endParaRPr lang="ru-RU" sz="1000" dirty="0">
              <a:solidFill>
                <a:srgbClr val="003300"/>
              </a:solidFill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продажи муниципального имущества;</a:t>
            </a:r>
          </a:p>
          <a:p>
            <a:pPr>
              <a:buFontTx/>
              <a:buChar char="•"/>
              <a:defRPr/>
            </a:pPr>
            <a:r>
              <a:rPr lang="ru-RU" sz="1000" dirty="0">
                <a:solidFill>
                  <a:srgbClr val="003300"/>
                </a:solidFill>
                <a:latin typeface="+mj-lt"/>
              </a:rPr>
              <a:t> Доходы от продажи земли;</a:t>
            </a:r>
          </a:p>
          <a:p>
            <a:pPr>
              <a:buFontTx/>
              <a:buChar char="•"/>
              <a:defRPr/>
            </a:pPr>
            <a:r>
              <a:rPr lang="ru-RU" sz="1000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1000" dirty="0">
                <a:solidFill>
                  <a:srgbClr val="003300"/>
                </a:solidFill>
                <a:latin typeface="+mj-lt"/>
              </a:rPr>
              <a:t>Прочие неналоговые доходы</a:t>
            </a:r>
          </a:p>
        </p:txBody>
      </p:sp>
      <p:sp>
        <p:nvSpPr>
          <p:cNvPr id="27" name="Прямоугольник 12"/>
          <p:cNvSpPr>
            <a:spLocks noChangeArrowheads="1"/>
          </p:cNvSpPr>
          <p:nvPr/>
        </p:nvSpPr>
        <p:spPr bwMode="auto">
          <a:xfrm>
            <a:off x="7358082" y="1714488"/>
            <a:ext cx="1643074" cy="34772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000" b="1" dirty="0">
                <a:latin typeface="+mj-lt"/>
              </a:rPr>
              <a:t>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дотации,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субсидии,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субвенции,</a:t>
            </a:r>
          </a:p>
          <a:p>
            <a:pPr>
              <a:defRPr/>
            </a:pPr>
            <a:r>
              <a:rPr lang="ru-RU" sz="1000" dirty="0">
                <a:latin typeface="+mj-lt"/>
              </a:rPr>
              <a:t>— иные межбюджетные трансферты;</a:t>
            </a:r>
          </a:p>
          <a:p>
            <a:pPr>
              <a:defRPr/>
            </a:pPr>
            <a:endParaRPr lang="ru-RU" sz="1000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ru-RU" sz="1000" b="1" dirty="0">
                <a:latin typeface="+mj-lt"/>
              </a:rPr>
              <a:t> </a:t>
            </a:r>
            <a:r>
              <a:rPr lang="ru-RU" sz="1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Безвозмездные поступления от физических и юридических лиц</a:t>
            </a:r>
            <a:r>
              <a:rPr lang="ru-RU" sz="1000" b="1" dirty="0">
                <a:latin typeface="+mj-lt"/>
              </a:rPr>
              <a:t> </a:t>
            </a:r>
            <a:endParaRPr lang="ru-RU" sz="1000" b="1" dirty="0" smtClean="0">
              <a:latin typeface="+mj-lt"/>
            </a:endParaRPr>
          </a:p>
          <a:p>
            <a:pPr>
              <a:defRPr/>
            </a:pPr>
            <a:r>
              <a:rPr lang="ru-RU" sz="1000" dirty="0" smtClean="0">
                <a:latin typeface="+mj-lt"/>
              </a:rPr>
              <a:t>(гранты и </a:t>
            </a:r>
          </a:p>
          <a:p>
            <a:pPr>
              <a:defRPr/>
            </a:pPr>
            <a:r>
              <a:rPr lang="ru-RU" sz="1000" dirty="0" smtClean="0">
                <a:latin typeface="+mj-lt"/>
              </a:rPr>
              <a:t>денежные пожертвования получателям средств бюджета городского округа, </a:t>
            </a:r>
          </a:p>
          <a:p>
            <a:pPr>
              <a:defRPr/>
            </a:pPr>
            <a:r>
              <a:rPr lang="ru-RU" sz="1000" dirty="0" smtClean="0">
                <a:latin typeface="+mj-lt"/>
              </a:rPr>
              <a:t>прочие безвозмездные поступления на реализацию программ по поддержке местных инициатив)</a:t>
            </a:r>
            <a:endParaRPr lang="ru-RU" sz="1000" dirty="0">
              <a:latin typeface="+mj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786610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Доходные источники бюджета 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2020-2022 годах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7" name="Object 12" descr="_70"/>
          <p:cNvGraphicFramePr>
            <a:graphicFrameLocks noChangeAspect="1"/>
          </p:cNvGraphicFramePr>
          <p:nvPr/>
        </p:nvGraphicFramePr>
        <p:xfrm>
          <a:off x="0" y="1071546"/>
          <a:ext cx="9001156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142852"/>
            <a:ext cx="6072230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Доходы бюджета города </a:t>
            </a:r>
            <a:r>
              <a:rPr lang="ru-RU" sz="20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endParaRPr lang="ru-RU" sz="2000" b="1" cap="all" dirty="0" smtClean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2018-2022 годы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14356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44" y="1214422"/>
          <a:ext cx="8858316" cy="539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1428760"/>
                <a:gridCol w="714380"/>
                <a:gridCol w="928694"/>
                <a:gridCol w="785818"/>
                <a:gridCol w="785818"/>
                <a:gridCol w="785818"/>
                <a:gridCol w="3143276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по бюджету на 2019 год (в ред. от 05.09.19)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2021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2022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причины роста (снижения) прогнозных назначений к плановым назначениям 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88317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264 308,1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285 299,0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327 046,0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315 660,0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311 122,0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ФЗП: в 2020г. – 103%, 2021г. – 103,4%, 2022г. – 103,5%  при увеличении норматива отчислений в бюджет города с 36,35% в 2019г. до 41,77% в 2020г. при нормативе на 2021г. – 38,99% и 2022г. – 37,13%</a:t>
                      </a:r>
                    </a:p>
                  </a:txBody>
                  <a:tcPr marL="90000" marR="90000" marT="46800" marB="36000" anchor="b" horzOverflow="overflow"/>
                </a:tc>
              </a:tr>
              <a:tr h="343609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3 775,1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3 865,0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4 274,0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5 491,0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спроса на ГСМ</a:t>
                      </a:r>
                    </a:p>
                  </a:txBody>
                  <a:tcPr marL="90000" marR="90000" marT="46800" marB="36000" anchor="b" horzOverflow="overflow"/>
                </a:tc>
              </a:tr>
              <a:tr h="390799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39 652,8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41 761,0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42 451,0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44 346,0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39 189,0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индексов потребительских цен: 2019г. – 105%, 2020г. – 103,7%, 2021г. – 104%, 2022г. – 104%. Прекращение действия единого налога на вмененный доход с 1 января 2021г.</a:t>
                      </a:r>
                    </a:p>
                  </a:txBody>
                  <a:tcPr marL="90000" marR="90000" marT="46800" marB="36000" anchor="b" horzOverflow="overflow"/>
                </a:tc>
              </a:tr>
              <a:tr h="3309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7 348,0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8 549,0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8 426,0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8 426,0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8 426,0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общей кадастровой стоимости объектов, по которым предъявлен налог к уплате, с ростом количества льготников в соответствии с федеральным законодательством</a:t>
                      </a:r>
                    </a:p>
                  </a:txBody>
                  <a:tcPr marL="90000" marR="90000" marT="46800" marB="36000" anchor="b" horzOverflow="overflow"/>
                </a:tc>
              </a:tr>
              <a:tr h="304808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67 152,7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64 680,0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61 898,0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61 888,0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61 888,0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средней расчетной ставки по налогу с организаций с уменьшением кадастровой стоимости земельных участков</a:t>
                      </a:r>
                    </a:p>
                  </a:txBody>
                  <a:tcPr marL="90000" marR="90000" marT="46800" marB="36000" anchor="b" horzOverflow="overflow"/>
                </a:tc>
              </a:tr>
              <a:tr h="323387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5 085,1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4 110,0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5 127,0</a:t>
                      </a:r>
                    </a:p>
                  </a:txBody>
                  <a:tcPr marL="0" marR="36000" marT="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поступлений госпошлины по делам, рассматриваемым в судах общей юрисдикции</a:t>
                      </a:r>
                    </a:p>
                  </a:txBody>
                  <a:tcPr marL="90000" marR="90000" marT="46800" marB="36000" anchor="b" horzOverflow="overflow"/>
                </a:tc>
              </a:tr>
              <a:tr h="36597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36000" anchor="b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90000" marR="90000" marT="4680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0" marR="36000" marT="0" marB="36000" anchor="b" horzOverflow="overflow"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Поступление задолженности по земельному налогу (по обязательствам, возникшим до 1 января 2006 года) и прочим местным налогам по прогнозу УФНС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36000" anchor="b" horzOverflow="overflow">
                    <a:solidFill>
                      <a:srgbClr val="FFE2C5"/>
                    </a:solidFill>
                  </a:tcPr>
                </a:tc>
              </a:tr>
              <a:tr h="36597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налоговые доходы</a:t>
                      </a:r>
                    </a:p>
                  </a:txBody>
                  <a:tcPr marL="0" marR="0" marT="0" marB="0" anchor="ctr" anchorCtr="1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387 321,8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408 264,0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449 247,0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440 269,0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431 268,0</a:t>
                      </a:r>
                    </a:p>
                  </a:txBody>
                  <a:tcPr marL="0" marR="3600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142852"/>
            <a:ext cx="6072230" cy="71438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Налоговые Доходы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2018-2022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86710" y="50004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12" y="857232"/>
          <a:ext cx="8929783" cy="587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5"/>
                <a:gridCol w="1857395"/>
                <a:gridCol w="563311"/>
                <a:gridCol w="805144"/>
                <a:gridCol w="560378"/>
                <a:gridCol w="571506"/>
                <a:gridCol w="571506"/>
                <a:gridCol w="3786228"/>
              </a:tblGrid>
              <a:tr h="67542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по бюджету на 2019 год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(в ред. от 05.09.19)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причины роста (снижения) прогнозных назначений к плановым назначениям 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 виде арендной платы за землю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20 321,5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20 949,0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21 239,0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договоров аренды земли, находящейся в собственности города</a:t>
                      </a:r>
                    </a:p>
                  </a:txBody>
                  <a:tcPr marL="90000" marR="90000" marT="18000" marB="0" anchor="b" horzOverflow="overflow"/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муниципального имущества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26 586,6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28 314,0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29 158,0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30 163,0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31 027,0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средней ставки арендной платы с применением коэффициента инфляции</a:t>
                      </a:r>
                    </a:p>
                  </a:txBody>
                  <a:tcPr marL="90000" marR="90000" marT="18000" marB="0" anchor="b" horzOverflow="overflow"/>
                </a:tc>
              </a:tr>
              <a:tr h="44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прибыли МУП</a:t>
                      </a:r>
                    </a:p>
                  </a:txBody>
                  <a:tcPr marL="90000" marR="90000" marT="46800" marB="0" anchor="b" horzOverflow="overflow"/>
                </a:tc>
              </a:tr>
              <a:tr h="33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5 272,0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поступлений платы за </a:t>
                      </a:r>
                      <a:r>
                        <a:rPr kumimoji="0" lang="ru-RU" sz="9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жилья с ростом задолженности за населением</a:t>
                      </a:r>
                    </a:p>
                  </a:txBody>
                  <a:tcPr marL="90000" marR="90000" marT="46800" marB="0" anchor="b" horzOverflow="overflow"/>
                </a:tc>
              </a:tr>
              <a:tr h="331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поступлений платы за сброс загрязняющих веществ в водные объекты и за размещение отходов производства</a:t>
                      </a:r>
                    </a:p>
                  </a:txBody>
                  <a:tcPr marL="90000" marR="90000" marT="46800" marB="0" anchor="b" horzOverflow="overflow"/>
                </a:tc>
              </a:tr>
              <a:tr h="57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9 344,3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5 809,3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5 117,0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планового назначения по средствам  </a:t>
                      </a:r>
                      <a:r>
                        <a:rPr kumimoji="0" lang="ru-RU" sz="9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 района на возмещение затрат МУ «Управление ГОЧС г. Ржева» после заключения договора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20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 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продаваемых квартир</a:t>
                      </a:r>
                    </a:p>
                  </a:txBody>
                  <a:tcPr marL="90000" marR="90000" marT="18000" marB="0" anchor="b" horzOverflow="overflow"/>
                </a:tc>
              </a:tr>
              <a:tr h="30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 увеличения площади земельных участков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8 155,0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18 033,0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14 864,0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1 858,0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Заявительный характер продажи земли</a:t>
                      </a:r>
                    </a:p>
                  </a:txBody>
                  <a:tcPr marL="90000" marR="90000" marT="36000" marB="0" anchor="b" horzOverflow="overflow"/>
                </a:tc>
              </a:tr>
              <a:tr h="55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 приватизации муниципального имущества и от продажи иного имущества, находящегося в собственности городского округа</a:t>
                      </a:r>
                    </a:p>
                  </a:txBody>
                  <a:tcPr marL="3600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6 393,1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18 975,8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6 014,0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Утверждение Плана приватизации муниципального  имущества на один финансовый год. Прогноз на 2021-2022гг. – платежи в рассрочку по договорам купли-продажи имущества, заключенным с субъектами малого и среднего предпринимательства в 2016 и 2019 гг.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463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продажи материальных и нематериальных активов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распоряжения и реализации конфискованного и иного имущества, обращенного в доходы городского округа</a:t>
                      </a:r>
                    </a:p>
                  </a:txBody>
                  <a:tcPr marL="90000" marR="90000" marT="18000" marB="0" anchor="b" horzOverflow="overflow"/>
                </a:tc>
              </a:tr>
              <a:tr h="55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5 763,9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4 071,0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607,6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Выпадение штрафов, налагаемых органами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госвласти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РФ и рядом органов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госвласти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Тверской области и госорганов Тверской области, с изменением законодательства, вступающим в силу с 1 января 2020г., </a:t>
                      </a:r>
                      <a:r>
                        <a:rPr kumimoji="0" lang="ru-RU" sz="9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части распределения штрафов по уровням бюджетов</a:t>
                      </a:r>
                      <a:endParaRPr kumimoji="0" 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8000" marB="0" anchor="b" horzOverflow="overflow"/>
                </a:tc>
              </a:tr>
              <a:tr h="20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6000" marR="36000" marT="36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36000" marR="36000" marT="1800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1 833,5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36000" marT="0" marB="0" anchor="b" horzOverflow="overflow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0" anchor="b"/>
                </a:tc>
              </a:tr>
              <a:tr h="34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неналоговые доходы</a:t>
                      </a:r>
                    </a:p>
                  </a:txBody>
                  <a:tcPr marL="36000" marR="36000" marT="3600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79 335,3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103 079,1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84 033,6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64 301,6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64 979,6</a:t>
                      </a:r>
                    </a:p>
                  </a:txBody>
                  <a:tcPr marL="0" marR="36000" marT="0" marB="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71414"/>
            <a:ext cx="7286676" cy="571504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неНалоговые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Доходы бюджета города </a:t>
            </a: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2018-2022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71414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50004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graphicFrame>
        <p:nvGraphicFramePr>
          <p:cNvPr id="6" name="Group 141"/>
          <p:cNvGraphicFramePr>
            <a:graphicFrameLocks noGrp="1"/>
          </p:cNvGraphicFramePr>
          <p:nvPr/>
        </p:nvGraphicFramePr>
        <p:xfrm>
          <a:off x="428596" y="857232"/>
          <a:ext cx="8536018" cy="4826912"/>
        </p:xfrm>
        <a:graphic>
          <a:graphicData uri="http://schemas.openxmlformats.org/drawingml/2006/table">
            <a:tbl>
              <a:tblPr/>
              <a:tblGrid>
                <a:gridCol w="413381"/>
                <a:gridCol w="3587147"/>
                <a:gridCol w="857256"/>
                <a:gridCol w="1071570"/>
                <a:gridCol w="857256"/>
                <a:gridCol w="857256"/>
                <a:gridCol w="89215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по бюджету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ред. от 05.09.19)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2022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</a:tr>
              <a:tr h="512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(МБТ)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620 316,6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937 010,7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649 337,4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648 711,9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650 052,9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6 423,8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195 994,1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505 314,3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217 784,5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219 389,7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219 601,3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410 908,5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424 211,0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430 552,9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429 322,2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430 451,6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6 990,2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7 485,4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получателям средств бюджетов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1 984,3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пожертвования от негосударственных организаций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пожертвования от физических лиц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на реализацию программ по поддержке местных инициатив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49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 бюджетными учреждениями остатков субсидий прошлых лет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6 143,4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3769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36000" marB="360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-6 435,0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174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безвозмездные поступления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622 009,3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939 570,7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6509 937,4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650 311,9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651 652,9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642910" y="6000768"/>
            <a:ext cx="8001056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200" dirty="0">
                <a:solidFill>
                  <a:srgbClr val="261300"/>
                </a:solidFill>
                <a:latin typeface="+mj-lt"/>
              </a:rPr>
              <a:t>Доведение плановых назначений по </a:t>
            </a:r>
            <a:r>
              <a:rPr lang="ru-RU" sz="1200" dirty="0" smtClean="0">
                <a:solidFill>
                  <a:srgbClr val="261300"/>
                </a:solidFill>
                <a:latin typeface="+mj-lt"/>
              </a:rPr>
              <a:t>иным </a:t>
            </a:r>
            <a:r>
              <a:rPr lang="ru-RU" sz="1200" dirty="0">
                <a:solidFill>
                  <a:srgbClr val="261300"/>
                </a:solidFill>
                <a:latin typeface="+mj-lt"/>
              </a:rPr>
              <a:t>межбюджетным трансфертам </a:t>
            </a:r>
            <a:r>
              <a:rPr lang="ru-RU" sz="1200" dirty="0" smtClean="0">
                <a:solidFill>
                  <a:srgbClr val="261300"/>
                </a:solidFill>
                <a:latin typeface="+mj-lt"/>
              </a:rPr>
              <a:t>Министерством </a:t>
            </a:r>
            <a:r>
              <a:rPr lang="ru-RU" sz="1200" dirty="0">
                <a:solidFill>
                  <a:srgbClr val="261300"/>
                </a:solidFill>
                <a:latin typeface="+mj-lt"/>
              </a:rPr>
              <a:t>финансов Тверской области </a:t>
            </a:r>
            <a:r>
              <a:rPr lang="ru-RU" sz="1200" dirty="0" smtClean="0">
                <a:solidFill>
                  <a:srgbClr val="261300"/>
                </a:solidFill>
                <a:latin typeface="+mj-lt"/>
              </a:rPr>
              <a:t>будет произведено после </a:t>
            </a:r>
            <a:r>
              <a:rPr lang="ru-RU" sz="1200" dirty="0">
                <a:solidFill>
                  <a:srgbClr val="261300"/>
                </a:solidFill>
                <a:latin typeface="+mj-lt"/>
              </a:rPr>
              <a:t>их утверждения законом об областном бюджете </a:t>
            </a: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728" y="142852"/>
            <a:ext cx="6215106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Безвозмездные поступления в бюджет города </a:t>
            </a: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в 2018-2022 годах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500958" y="1214422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(тыс. 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071546"/>
          <a:ext cx="850112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500166" y="285728"/>
            <a:ext cx="7072362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доходов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На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14282" y="928670"/>
          <a:ext cx="8786842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56042"/>
          <p:cNvSpPr txBox="1">
            <a:spLocks noChangeArrowheads="1"/>
          </p:cNvSpPr>
          <p:nvPr/>
        </p:nvSpPr>
        <p:spPr bwMode="auto">
          <a:xfrm>
            <a:off x="7715272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28596" y="6000768"/>
            <a:ext cx="8358246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050" b="1" dirty="0">
                <a:latin typeface="+mj-lt"/>
              </a:rPr>
              <a:t>Основу поступлений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1050" b="1" dirty="0">
                <a:solidFill>
                  <a:srgbClr val="000000"/>
                </a:solidFill>
                <a:latin typeface="+mj-lt"/>
              </a:rPr>
              <a:t>налоговых и неналоговых доходов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 </a:t>
            </a:r>
            <a:r>
              <a:rPr lang="ru-RU" sz="1050" b="1" dirty="0" smtClean="0">
                <a:solidFill>
                  <a:srgbClr val="CC0000"/>
                </a:solidFill>
                <a:latin typeface="+mj-lt"/>
              </a:rPr>
              <a:t>92,6% (493 437 тыс</a:t>
            </a:r>
            <a:r>
              <a:rPr lang="ru-RU" sz="1050" b="1" dirty="0">
                <a:solidFill>
                  <a:srgbClr val="CC0000"/>
                </a:solidFill>
                <a:latin typeface="+mj-lt"/>
              </a:rPr>
              <a:t>. руб.)</a:t>
            </a:r>
            <a:r>
              <a:rPr lang="ru-RU" sz="1050" b="1" dirty="0">
                <a:latin typeface="+mj-lt"/>
              </a:rPr>
              <a:t> </a:t>
            </a:r>
            <a:r>
              <a:rPr lang="ru-RU" sz="1050" b="1" dirty="0" smtClean="0">
                <a:latin typeface="+mj-lt"/>
              </a:rPr>
              <a:t>составят:</a:t>
            </a:r>
            <a:endParaRPr lang="ru-RU" sz="1050" b="1" dirty="0">
              <a:latin typeface="+mj-lt"/>
            </a:endParaRPr>
          </a:p>
          <a:p>
            <a:pPr algn="ctr" defTabSz="914400"/>
            <a:r>
              <a:rPr lang="ru-RU" sz="1050" dirty="0">
                <a:latin typeface="+mj-lt"/>
              </a:rPr>
              <a:t>налог на доходы физических лиц </a:t>
            </a:r>
            <a:r>
              <a:rPr lang="ru-RU" sz="1050" dirty="0" smtClean="0">
                <a:latin typeface="+mj-lt"/>
              </a:rPr>
              <a:t>(61,3%), единый </a:t>
            </a:r>
            <a:r>
              <a:rPr lang="ru-RU" sz="1050" dirty="0">
                <a:latin typeface="+mj-lt"/>
              </a:rPr>
              <a:t>налог на вмененный доход для отдельных видов деятельности </a:t>
            </a:r>
            <a:r>
              <a:rPr lang="ru-RU" sz="1050" dirty="0" smtClean="0">
                <a:latin typeface="+mj-lt"/>
              </a:rPr>
              <a:t>(5%), </a:t>
            </a:r>
          </a:p>
          <a:p>
            <a:pPr algn="ctr" defTabSz="914400"/>
            <a:r>
              <a:rPr lang="ru-RU" sz="1050" dirty="0" smtClean="0">
                <a:latin typeface="+mj-lt"/>
              </a:rPr>
              <a:t>налог с применением патентной системы налогообложения (2,4%), </a:t>
            </a:r>
            <a:r>
              <a:rPr lang="ru-RU" sz="1050" dirty="0" smtClean="0"/>
              <a:t>земельный налог (11,6%), </a:t>
            </a:r>
          </a:p>
          <a:p>
            <a:pPr algn="ctr" defTabSz="914400"/>
            <a:r>
              <a:rPr lang="ru-RU" sz="1050" dirty="0" smtClean="0">
                <a:latin typeface="+mj-lt"/>
              </a:rPr>
              <a:t>доходы </a:t>
            </a:r>
            <a:r>
              <a:rPr lang="ru-RU" sz="1050" dirty="0">
                <a:latin typeface="+mj-lt"/>
              </a:rPr>
              <a:t>от сдачи в </a:t>
            </a:r>
            <a:r>
              <a:rPr lang="ru-RU" sz="1050" dirty="0" smtClean="0">
                <a:latin typeface="+mj-lt"/>
              </a:rPr>
              <a:t>аренду имущества (5,5%) </a:t>
            </a:r>
            <a:r>
              <a:rPr lang="ru-RU" sz="1050" dirty="0">
                <a:latin typeface="+mj-lt"/>
              </a:rPr>
              <a:t>и </a:t>
            </a:r>
            <a:r>
              <a:rPr lang="ru-RU" sz="1050" dirty="0" smtClean="0">
                <a:latin typeface="+mj-lt"/>
              </a:rPr>
              <a:t>земли (4%), доходы от продажи земли (2,8%)</a:t>
            </a:r>
            <a:endParaRPr lang="ru-RU" sz="1050" dirty="0"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728" y="214290"/>
            <a:ext cx="6858048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структура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на 2020 год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285720" y="1071546"/>
          <a:ext cx="87154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oup 114"/>
          <p:cNvGraphicFramePr>
            <a:graphicFrameLocks noGrp="1"/>
          </p:cNvGraphicFramePr>
          <p:nvPr/>
        </p:nvGraphicFramePr>
        <p:xfrm>
          <a:off x="428597" y="5357826"/>
          <a:ext cx="5286410" cy="1286446"/>
        </p:xfrm>
        <a:graphic>
          <a:graphicData uri="http://schemas.openxmlformats.org/drawingml/2006/table">
            <a:tbl>
              <a:tblPr/>
              <a:tblGrid>
                <a:gridCol w="879992"/>
                <a:gridCol w="878377"/>
                <a:gridCol w="878377"/>
                <a:gridCol w="952652"/>
                <a:gridCol w="878377"/>
                <a:gridCol w="818635"/>
              </a:tblGrid>
              <a:tr h="28575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НАЛОГОВЫЕ И НЕНАЛОГОВЫЕ ДОХОДЫ (тыс.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руб.)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9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уточнено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496 580,8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466 657,1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511 343,1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533 280,6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504 570,6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496 247,6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+119 585,1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-29 923,7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+44 686,0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+21 937,5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-28 710,0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-8 323,0</a:t>
                      </a:r>
                    </a:p>
                  </a:txBody>
                  <a:tcPr marL="0" marR="0" marT="0" marB="3600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14290"/>
            <a:ext cx="6858048" cy="57152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налоговых и неналоговых доходов бюджета города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ржева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за 2017-2022 годы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878687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56042"/>
          <p:cNvSpPr txBox="1">
            <a:spLocks noChangeArrowheads="1"/>
          </p:cNvSpPr>
          <p:nvPr/>
        </p:nvSpPr>
        <p:spPr bwMode="auto">
          <a:xfrm>
            <a:off x="7572396" y="78579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(тыс. руб.)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динамика безвозмездных поступлений из федерального и областного бюджетов за 2017-2022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2000264" cy="200026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Бюджет —</a:t>
            </a:r>
            <a:r>
              <a:rPr lang="ru-RU" b="1" dirty="0" smtClean="0">
                <a:latin typeface="Century Schoolbook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форма образования и расходования денежных средств,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6" name="Picture 12" descr="0_6c8d4_f62fbe60_XL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/>
          <a:stretch>
            <a:fillRect/>
          </a:stretch>
        </p:blipFill>
        <p:spPr bwMode="auto">
          <a:xfrm>
            <a:off x="2071670" y="2643182"/>
            <a:ext cx="62865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2357422" y="2928934"/>
            <a:ext cx="1298574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Федерации </a:t>
            </a:r>
            <a:r>
              <a:rPr lang="ru-RU" sz="1200" b="1" i="1" dirty="0">
                <a:solidFill>
                  <a:srgbClr val="C00000"/>
                </a:solidFill>
                <a:latin typeface="+mj-lt"/>
              </a:rPr>
              <a:t>(федеральный бюджет)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714744" y="3786190"/>
            <a:ext cx="1439861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субъектов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Российской Федерации </a:t>
            </a:r>
            <a:r>
              <a:rPr lang="ru-RU" sz="1200" b="1" i="1" dirty="0">
                <a:solidFill>
                  <a:srgbClr val="C00000"/>
                </a:solidFill>
                <a:latin typeface="+mj-lt"/>
              </a:rPr>
              <a:t>(региональные бюджеты)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5500694" y="3857628"/>
            <a:ext cx="1357322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</a:t>
            </a: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муниципальных образований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(местные бюджеты)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6786578" y="2928934"/>
            <a:ext cx="1357321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Бюджеты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+mj-lt"/>
              </a:rPr>
              <a:t>государственных внебюджетных фондов</a:t>
            </a:r>
            <a:endParaRPr lang="ru-RU" sz="1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3286116" y="2357430"/>
            <a:ext cx="642942" cy="571504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4429124" y="2428868"/>
            <a:ext cx="357190" cy="1285884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5715008" y="2428868"/>
            <a:ext cx="500066" cy="1357322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6786578" y="2357430"/>
            <a:ext cx="642942" cy="500066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2714612" y="1000108"/>
            <a:ext cx="5786478" cy="1571636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Бюджетная система Российской Федерации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142852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357290" y="142852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субСИДии</a:t>
            </a: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 из федерального и областного бюджетов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2020-2022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608381" y="2606669"/>
            <a:ext cx="214314" cy="158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142844" y="1071546"/>
          <a:ext cx="435771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643438" y="1071546"/>
          <a:ext cx="4429156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857356" y="2214554"/>
          <a:ext cx="521497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14282" y="3000372"/>
          <a:ext cx="371477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857620" y="3000372"/>
          <a:ext cx="514353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854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6478">
            <a:off x="4791508" y="2040961"/>
            <a:ext cx="1999238" cy="14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28728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2020-2022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  <p:pic>
        <p:nvPicPr>
          <p:cNvPr id="1027" name="Picture 3" descr="C:\Users\s.galagan\Documents\My Pictures\16388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5882">
            <a:off x="409487" y="2187581"/>
            <a:ext cx="2543483" cy="1419045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 rot="21184219">
            <a:off x="695565" y="1136675"/>
            <a:ext cx="3384774" cy="1070231"/>
          </a:xfrm>
          <a:prstGeom prst="wedgeRoundRect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Компенсация части платы, взимаемой с родителей за присмотр и уход за детьми, посещающими организации дошкольного образования:</a:t>
            </a:r>
          </a:p>
          <a:p>
            <a:pPr algn="ctr"/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2020-2022 годы — по 15 030,5 тыс.руб. в год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21224604">
            <a:off x="5558859" y="950682"/>
            <a:ext cx="3093556" cy="1236494"/>
          </a:xfrm>
          <a:prstGeom prst="wedgeRoundRectCallout">
            <a:avLst/>
          </a:prstGeom>
          <a:solidFill>
            <a:srgbClr val="E1A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жилых помещений детям-сиротам и детям, оставшимся без попечения родителей:</a:t>
            </a:r>
          </a:p>
          <a:p>
            <a:pPr algn="ctr"/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2020 год — 3 915,1 тыс. руб.; </a:t>
            </a:r>
          </a:p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год — 3 915,1 тыс. руб.; </a:t>
            </a:r>
          </a:p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 — 4 893,9 тыс. руб.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.galagan\Pictures\fbn06012017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9828">
            <a:off x="932705" y="4743929"/>
            <a:ext cx="2002868" cy="1548527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 rot="21253827">
            <a:off x="1986380" y="3569552"/>
            <a:ext cx="2281673" cy="1286552"/>
          </a:xfrm>
          <a:prstGeom prst="wedgeRoundRect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регистрация актов гражданского состояния: </a:t>
            </a:r>
          </a:p>
          <a:p>
            <a:pPr lvl="0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3 257,8 тыс. руб. </a:t>
            </a:r>
          </a:p>
          <a:p>
            <a:pPr lvl="0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1 940,3 тыс. руб. </a:t>
            </a:r>
          </a:p>
          <a:p>
            <a:pPr lvl="0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1 940,3 тыс. руб.</a:t>
            </a:r>
          </a:p>
          <a:p>
            <a:pPr algn="ctr"/>
            <a:endParaRPr lang="ru-RU" sz="11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s.galagan\Documents\My Pictures\22-8.jpg"/>
          <p:cNvPicPr>
            <a:picLocks noChangeAspect="1" noChangeArrowheads="1"/>
          </p:cNvPicPr>
          <p:nvPr/>
        </p:nvPicPr>
        <p:blipFill>
          <a:blip r:embed="rId6" cstate="print">
            <a:lum bright="28000"/>
          </a:blip>
          <a:srcRect/>
          <a:stretch>
            <a:fillRect/>
          </a:stretch>
        </p:blipFill>
        <p:spPr bwMode="auto">
          <a:xfrm rot="21241433">
            <a:off x="5207066" y="4778780"/>
            <a:ext cx="2379081" cy="1457791"/>
          </a:xfrm>
          <a:prstGeom prst="rect">
            <a:avLst/>
          </a:prstGeom>
          <a:noFill/>
        </p:spPr>
      </p:pic>
      <p:sp>
        <p:nvSpPr>
          <p:cNvPr id="15" name="Скругленная прямоугольная выноска 14"/>
          <p:cNvSpPr/>
          <p:nvPr/>
        </p:nvSpPr>
        <p:spPr>
          <a:xfrm rot="21210370">
            <a:off x="6285111" y="3415606"/>
            <a:ext cx="2367638" cy="1372851"/>
          </a:xfrm>
          <a:prstGeom prst="wedgeRoundRectCallout">
            <a:avLst/>
          </a:prstGeom>
          <a:solidFill>
            <a:srgbClr val="EC9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списков кандидатов в присяжные заседатели судов общей юрисдикции: </a:t>
            </a:r>
          </a:p>
          <a:p>
            <a:pPr lvl="0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28,9 тыс. руб.</a:t>
            </a:r>
          </a:p>
          <a:p>
            <a:pPr lvl="0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31,1 тыс. руб.</a:t>
            </a:r>
          </a:p>
          <a:p>
            <a:pPr lvl="0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181,8 тыс. руб.</a:t>
            </a:r>
          </a:p>
          <a:p>
            <a:pPr lvl="0" algn="ctr"/>
            <a:endParaRPr lang="ru-RU" sz="11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14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/>
        </p:nvGraphicFramePr>
        <p:xfrm>
          <a:off x="142844" y="785794"/>
          <a:ext cx="44767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4643438" y="1357298"/>
          <a:ext cx="43338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500166" y="214290"/>
            <a:ext cx="6715172" cy="642942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субвенции из федерального и областного бюджетов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</a:rPr>
              <a:t>на 2020-2022 годы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http://zarabotay-dengy.ru/wp-content/uploads/2014/05/2443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80"/>
            <a:ext cx="2928958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928662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1285860"/>
            <a:ext cx="4857784" cy="2571768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расходы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Бюджета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 год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И на плановый период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2021-2022 годов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285752"/>
          </a:xfrm>
        </p:spPr>
        <p:txBody>
          <a:bodyPr>
            <a:normAutofit fontScale="90000"/>
          </a:bodyPr>
          <a:lstStyle/>
          <a:p>
            <a:pPr marR="9144" algn="ctr">
              <a:defRPr/>
            </a:pPr>
            <a:r>
              <a:rPr lang="ru-RU" sz="16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Расходы по разделам классификации расходов бюджета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612821"/>
          <a:ext cx="8644000" cy="6113947"/>
        </p:xfrm>
        <a:graphic>
          <a:graphicData uri="http://schemas.openxmlformats.org/drawingml/2006/table">
            <a:tbl>
              <a:tblPr/>
              <a:tblGrid>
                <a:gridCol w="6585928"/>
                <a:gridCol w="686034"/>
                <a:gridCol w="686034"/>
                <a:gridCol w="686004"/>
              </a:tblGrid>
              <a:tr h="407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год, 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год, 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2022год, 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161473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1204358,9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1114582,5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1096585,6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"Развитие жилищно-коммунального хозяйства города Ржева Тверской области" на 2017-2022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15236,9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2210,0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1050,0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"Формирование современной городской среды города Ржева Тверской области"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3215,0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1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"Развитие образования города Ржева Тверской области" на 2018 - 2023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665080,8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635226,5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635226,5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"Развитие культуры города Ржева Тверской области" на 2018 - 2023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125946,3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119088,4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118239,5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"Развитие физической культуры и спорта города Ржева Тверской области" на 2018 - 2023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50148,6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43656,4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42516,4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"Социальная поддержка и защита населения города Ржева Тверской области"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10603,6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10553,6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10343,6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"Молодёжная политика и развитие туризма города Ржева Тверской области"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6371,0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8418,7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8656,3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"Управление имуществом и земельными ресурсами города Ржева Тверской области"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13567,9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10590,3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10090,3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"Благоустройство города Ржева Тверской области"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50869,7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45119,7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41519,7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"Дорожное хозяйство и транспортный комплекс города Ржева Тверской области"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183377,1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174137,1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162232,1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52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8743,8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8227,1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8227,1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"Муниципальное управление и гражданское общество города Ржева" на 2018-2023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51443,3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43503,4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44632,8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"Развитие туризма города Ржева Тверской области" на 2018- 2023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853,6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34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города Ржева Тверской области "Обеспечение правопорядка и безопасности населения города Ржева Тверской области" на 2020 -2025 годы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10569,4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10369,4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10369,4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  <a:tr h="118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не включенные в муниципальные программы г. Ржева Тверской области</a:t>
                      </a:r>
                      <a:endParaRPr lang="ru-RU" dirty="0"/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8331,9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2731,9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2731,9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35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642942" cy="8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6758006" cy="428628"/>
          </a:xfrm>
        </p:spPr>
        <p:txBody>
          <a:bodyPr>
            <a:normAutofit fontScale="90000"/>
          </a:bodyPr>
          <a:lstStyle/>
          <a:p>
            <a:pPr marR="9144" algn="ctr">
              <a:defRPr/>
            </a:pP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Программные и </a:t>
            </a:r>
            <a:r>
              <a:rPr lang="ru-RU" sz="1800" b="1" cap="all" dirty="0" err="1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непрограммные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 расходы бюджета </a:t>
            </a:r>
            <a:r>
              <a:rPr lang="en-US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 </a:t>
            </a:r>
            <a:r>
              <a:rPr lang="ru-RU" sz="1800" b="1" cap="all" dirty="0" smtClean="0">
                <a:solidFill>
                  <a:schemeClr val="bg1"/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n-ea"/>
                <a:cs typeface="+mn-cs"/>
              </a:rPr>
              <a:t>на 2020 год и плановый период 2021 и 2022 годов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 smtClean="0">
              <a:solidFill>
                <a:schemeClr val="bg1"/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785786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142983"/>
          <a:ext cx="8215370" cy="5409329"/>
        </p:xfrm>
        <a:graphic>
          <a:graphicData uri="http://schemas.openxmlformats.org/drawingml/2006/table">
            <a:tbl>
              <a:tblPr/>
              <a:tblGrid>
                <a:gridCol w="561735"/>
                <a:gridCol w="2949107"/>
                <a:gridCol w="983036"/>
                <a:gridCol w="1123469"/>
                <a:gridCol w="912819"/>
                <a:gridCol w="912819"/>
                <a:gridCol w="772385"/>
              </a:tblGrid>
              <a:tr h="797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Отчет за 201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на 201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год 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в  ред. от 05.09.2019г.)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7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1 094 612,9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1 497 419,7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1 204 358,9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1 114 582,5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1 096 585,6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55 802,9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66 928,9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71200,6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56 933,8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56 584,5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7206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11 264,9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12 971,2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13 751,3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233,8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12 233,8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169 926,8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459 536,0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214 780.4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936,8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189 031,8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90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56 608,8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95 394,0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40 864,7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21 922,8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17 162,8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655 589,1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709 436,9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702 648,8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670 574,7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670 600,7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64 908,2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69 279,9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76 055,2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71 091,1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70 242,2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37 089,7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37 675,7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33 120,0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35 443,8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36 424,1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41 662,9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44 332,9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50 148,6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43 656,4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42 516,4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58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1 743,0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1 833,2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1 743,3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4606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857232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643050"/>
          <a:ext cx="8715436" cy="282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261"/>
                <a:gridCol w="1236232"/>
                <a:gridCol w="1026985"/>
                <a:gridCol w="928694"/>
                <a:gridCol w="857256"/>
                <a:gridCol w="1143008"/>
              </a:tblGrid>
              <a:tr h="905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9637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19577,1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15445,1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15236,9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"Комплексное развитие систем коммунальной инфраструктуры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96042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"Улучшение состояния объектов жилищного фонда и коммунальной инфраструктуры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18928,2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14612" y="135729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142852"/>
            <a:ext cx="7429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                                                                        города Ржева Тверской области»  на 2017 – 2022 годы</a:t>
            </a:r>
            <a:b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3522" name="Picture 2" descr="C:\Users\o.zvereva\Pictures\2016-12-01\tn_178395_125160a633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857760"/>
            <a:ext cx="2071702" cy="158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83523" name="Picture 3" descr="C:\Users\o.zvereva\Pictures\2016-12-01\d6dbc4405223d9b91d31113e9f0498b8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857760"/>
            <a:ext cx="2071702" cy="16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83524" name="Picture 4" descr="C:\Users\o.zvereva\Pictures\2016-12-01\053521159147900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4857760"/>
            <a:ext cx="1928826" cy="150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83525" name="Picture 5" descr="C:\Users\o.zvereva\Pictures\2016-12-01\44975-belgorod-dnestrovskij-prodolzhil-gazifikaciyu-nesmotrya-na-podorozhanie-golubogo-topliva-bi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4857760"/>
            <a:ext cx="2214578" cy="1500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0" descr="rzhev-gerb-sovr"/>
          <p:cNvPicPr>
            <a:picLocks noChangeAspect="1" noChangeArrowheads="1"/>
          </p:cNvPicPr>
          <p:nvPr/>
        </p:nvPicPr>
        <p:blipFill>
          <a:blip r:embed="rId12">
            <a:lum bright="6000"/>
          </a:blip>
          <a:srcRect/>
          <a:stretch>
            <a:fillRect/>
          </a:stretch>
        </p:blipFill>
        <p:spPr bwMode="auto">
          <a:xfrm>
            <a:off x="785786" y="142852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428736"/>
          <a:ext cx="7858180" cy="4638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1245"/>
                <a:gridCol w="1156935"/>
              </a:tblGrid>
              <a:tr h="334102">
                <a:tc>
                  <a:txBody>
                    <a:bodyPr/>
                    <a:lstStyle/>
                    <a:p>
                      <a:pPr lvl="1"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0874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установка гидрантов и люков в городе Ржеве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3809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разработки проектно-сметной документации на строительство модульной котельной на территории муниципального образования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2706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взносов на капитальный ремонт муниципальных многоквартирных домов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7957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услуг по осуществлению деятельности по приему платы за наем муниципального жилья от физических лиц и ведению операций по расчетам платы за наем муниципального жилья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390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 по сносу расселенных многоквартирных домов из аварийного жилищного фонда города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78976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на развитие системы газоснабжения населенных пунктов Тверской области за счет средств местного бюджета</a:t>
                      </a:r>
                    </a:p>
                    <a:p>
                      <a:pPr lvl="1"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30213" y="1000108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году: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pic>
        <p:nvPicPr>
          <p:cNvPr id="8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785786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43042" y="142853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города Ржева Тверской области»  на 2017 – 2022 годы</a:t>
            </a:r>
            <a:b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785918" y="285728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"Формирование современной городской среды города Ржева Тверской области"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428736"/>
          <a:ext cx="8643998" cy="264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985"/>
                <a:gridCol w="1064840"/>
                <a:gridCol w="1064840"/>
                <a:gridCol w="1002203"/>
                <a:gridCol w="876927"/>
                <a:gridCol w="1002203"/>
              </a:tblGrid>
              <a:tr h="563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 2018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3454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18698,5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48 420,2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территорий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территорий общего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пользования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21 351,2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97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благоустройство дворовых и общественных территорий города Ржева Тверской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26 857,5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114298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500570"/>
          <a:ext cx="8643998" cy="225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742"/>
                <a:gridCol w="857256"/>
              </a:tblGrid>
              <a:tr h="2306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712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проектно-сметной документации на выполнение работ по благоустройству дворовых территорий города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6712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формирование современной городской среды города Ржева Тверской области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865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проектно-сметной документации на выполнение работ по благоустройству территорий общего пользования города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8652">
                <a:tc>
                  <a:txBody>
                    <a:bodyPr/>
                    <a:lstStyle/>
                    <a:p>
                      <a:pPr marL="457200" lvl="1" algn="l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 установка детских игровых комплексов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0865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обустройство мест массового отдыха населения (городских парков) города Ржева Тверской области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30213" y="414338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/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39463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214421"/>
          <a:ext cx="8643997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267"/>
                <a:gridCol w="825722"/>
                <a:gridCol w="825722"/>
                <a:gridCol w="739208"/>
                <a:gridCol w="687039"/>
                <a:gridCol w="687039"/>
              </a:tblGrid>
              <a:tr h="6460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4167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619 208,1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666 537,7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665 080,8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635 226,5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635 226,5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0651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дошкольного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266 808,1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285 917,4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299380,1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289665,8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289665,8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22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"Модернизация общего образования как института социального развития"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292 011,4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295 728,5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300341,9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294251,7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294251,7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22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24 979,1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27587,1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264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инновационного характера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264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отдыха и оздоровления детей и подростков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9 673,8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333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"Проведение ремонта в образовательных учреждениях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6 145,9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30 811,9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264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"Комплексная безопасность образовательных учреждений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201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15 539,8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43174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9"/>
          <p:cNvSpPr>
            <a:spLocks noChangeArrowheads="1"/>
          </p:cNvSpPr>
          <p:nvPr/>
        </p:nvSpPr>
        <p:spPr bwMode="auto">
          <a:xfrm>
            <a:off x="428596" y="714356"/>
            <a:ext cx="8501122" cy="56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dirty="0">
                <a:cs typeface="Times New Roman" pitchFamily="18" charset="0"/>
              </a:rPr>
              <a:t>Бюджетный кодекс Российской Федерации </a:t>
            </a:r>
            <a:r>
              <a:rPr lang="ru-RU" sz="1250" b="1" dirty="0" smtClean="0">
                <a:cs typeface="Times New Roman" pitchFamily="18" charset="0"/>
              </a:rPr>
              <a:t>Глава 5</a:t>
            </a:r>
            <a:r>
              <a:rPr lang="ru-RU" sz="125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sz="125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Принципы бюджетной системы </a:t>
            </a:r>
            <a:r>
              <a:rPr lang="ru-RU" sz="1250" b="1" u="sng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Российской </a:t>
            </a:r>
            <a:r>
              <a:rPr lang="ru-RU" sz="1250" b="1" u="sng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Федерации</a:t>
            </a:r>
            <a:r>
              <a:rPr lang="ru-RU" sz="1250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:</a:t>
            </a:r>
            <a:endParaRPr lang="ru-RU" sz="1250" b="1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742950" lvl="1" indent="-285750" algn="just"/>
            <a:endParaRPr lang="ru-RU" sz="1250" dirty="0" smtClean="0">
              <a:cs typeface="Times New Roman" pitchFamily="18" charset="0"/>
            </a:endParaRPr>
          </a:p>
          <a:p>
            <a:pPr marL="0" lvl="1" algn="just"/>
            <a:r>
              <a:rPr lang="ru-RU" sz="1250" dirty="0" smtClean="0">
                <a:cs typeface="Times New Roman" pitchFamily="18" charset="0"/>
              </a:rPr>
              <a:t>       </a:t>
            </a:r>
            <a:r>
              <a:rPr lang="ru-RU" sz="1250" b="1" dirty="0" smtClean="0">
                <a:cs typeface="Times New Roman" pitchFamily="18" charset="0"/>
              </a:rPr>
              <a:t>Бюджетный </a:t>
            </a:r>
            <a:r>
              <a:rPr lang="ru-RU" sz="1250" b="1" dirty="0">
                <a:cs typeface="Times New Roman" pitchFamily="18" charset="0"/>
              </a:rPr>
              <a:t>кодекс Российской Федерации статья </a:t>
            </a:r>
            <a:r>
              <a:rPr lang="ru-RU" sz="1250" b="1" dirty="0" smtClean="0">
                <a:cs typeface="Times New Roman" pitchFamily="18" charset="0"/>
              </a:rPr>
              <a:t>36</a:t>
            </a:r>
            <a:r>
              <a:rPr lang="ru-RU" sz="1250" dirty="0" smtClean="0">
                <a:cs typeface="Times New Roman" pitchFamily="18" charset="0"/>
              </a:rPr>
              <a:t>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принцип прозрачности (открытости) означает</a:t>
            </a:r>
            <a:r>
              <a:rPr lang="ru-RU" sz="1250" b="1" u="sng" dirty="0">
                <a:cs typeface="Times New Roman" pitchFamily="18" charset="0"/>
              </a:rPr>
              <a:t>: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обязательное опубликование в средствах массовой информации утвержденных бюджетов и отчетов об </a:t>
            </a:r>
            <a:r>
              <a:rPr lang="ru-RU" sz="1250" dirty="0" smtClean="0">
                <a:cs typeface="Times New Roman" pitchFamily="18" charset="0"/>
              </a:rPr>
              <a:t>их исполнении</a:t>
            </a:r>
            <a:r>
              <a:rPr lang="ru-RU" sz="1250" dirty="0">
                <a:cs typeface="Times New Roman" pitchFamily="18" charset="0"/>
              </a:rPr>
              <a:t>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обязательную открытость для общества и средств массовой информации проектов бюджетов;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— стабильность и (или) преемственность бюджетной классификации Российской Федерации.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endParaRPr lang="ru-RU" sz="1250" dirty="0" smtClean="0">
              <a:cs typeface="Times New Roman" pitchFamily="18" charset="0"/>
            </a:endParaRPr>
          </a:p>
          <a:p>
            <a:pPr algn="just"/>
            <a:r>
              <a:rPr lang="ru-RU" sz="1250" dirty="0" smtClean="0">
                <a:cs typeface="Times New Roman" pitchFamily="18" charset="0"/>
              </a:rPr>
              <a:t>       </a:t>
            </a:r>
            <a:r>
              <a:rPr lang="ru-RU" sz="1250" b="1" dirty="0" smtClean="0">
                <a:cs typeface="Times New Roman" pitchFamily="18" charset="0"/>
              </a:rPr>
              <a:t>Бюджетный </a:t>
            </a:r>
            <a:r>
              <a:rPr lang="ru-RU" sz="1250" b="1" dirty="0">
                <a:cs typeface="Times New Roman" pitchFamily="18" charset="0"/>
              </a:rPr>
              <a:t>кодекс Российской Федерации </a:t>
            </a:r>
            <a:r>
              <a:rPr lang="ru-RU" sz="1250" b="1" dirty="0" smtClean="0">
                <a:cs typeface="Times New Roman" pitchFamily="18" charset="0"/>
              </a:rPr>
              <a:t>Глава 1 Статья </a:t>
            </a:r>
            <a:r>
              <a:rPr lang="en-US" sz="1250" b="1" dirty="0" smtClean="0">
                <a:cs typeface="Times New Roman" pitchFamily="18" charset="0"/>
              </a:rPr>
              <a:t>6</a:t>
            </a:r>
            <a:r>
              <a:rPr lang="ru-RU" sz="1250" dirty="0" smtClean="0">
                <a:cs typeface="Times New Roman" pitchFamily="18" charset="0"/>
              </a:rPr>
              <a:t>: </a:t>
            </a:r>
            <a:endParaRPr lang="ru-RU" sz="1250" dirty="0">
              <a:cs typeface="Times New Roman" pitchFamily="18" charset="0"/>
            </a:endParaRP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Доходы бюджета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Расходы бюджета</a:t>
            </a:r>
            <a:r>
              <a:rPr lang="ru-RU" sz="1250" b="1" u="sng" dirty="0">
                <a:cs typeface="Times New Roman" pitchFamily="18" charset="0"/>
              </a:rPr>
              <a:t> </a:t>
            </a:r>
            <a:r>
              <a:rPr lang="ru-RU" sz="1250" dirty="0">
                <a:cs typeface="Times New Roman" pitchFamily="18" charset="0"/>
              </a:rPr>
              <a:t>—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Дефицит бюджета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250" dirty="0">
                <a:cs typeface="Times New Roman" pitchFamily="18" charset="0"/>
              </a:rPr>
              <a:t> превышение расходов </a:t>
            </a:r>
            <a:r>
              <a:rPr lang="ru-RU" sz="1250" dirty="0" smtClean="0">
                <a:cs typeface="Times New Roman" pitchFamily="18" charset="0"/>
              </a:rPr>
              <a:t>бюджета над </a:t>
            </a:r>
            <a:r>
              <a:rPr lang="ru-RU" sz="1250" dirty="0">
                <a:cs typeface="Times New Roman" pitchFamily="18" charset="0"/>
              </a:rPr>
              <a:t>его доходами;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Межбюджетные трансферты</a:t>
            </a:r>
            <a:r>
              <a:rPr lang="ru-RU" sz="125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50" dirty="0">
                <a:cs typeface="Times New Roman" pitchFamily="18" charset="0"/>
              </a:rPr>
              <a:t>       </a:t>
            </a:r>
            <a:r>
              <a:rPr lang="ru-RU" sz="1250" b="1" u="sng" dirty="0">
                <a:solidFill>
                  <a:srgbClr val="FF0000"/>
                </a:solidFill>
                <a:cs typeface="Times New Roman" pitchFamily="18" charset="0"/>
              </a:rPr>
              <a:t>Государственный и муниципальный долг </a:t>
            </a:r>
            <a:r>
              <a:rPr lang="ru-RU" sz="125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250" dirty="0">
                <a:cs typeface="Times New Roman" pitchFamily="18" charset="0"/>
              </a:rPr>
              <a:t>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</a:t>
            </a:r>
            <a:r>
              <a:rPr lang="ru-RU" sz="1250" dirty="0" smtClean="0">
                <a:cs typeface="Times New Roman" pitchFamily="18" charset="0"/>
              </a:rPr>
              <a:t>образованием.</a:t>
            </a:r>
            <a:endParaRPr lang="ru-RU" sz="125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43042" y="142852"/>
            <a:ext cx="6000792" cy="5000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4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1142976" y="1428736"/>
            <a:ext cx="1500198" cy="138440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2. П</a:t>
            </a:r>
            <a:r>
              <a:rPr lang="ru-RU" sz="1200" dirty="0" smtClean="0">
                <a:solidFill>
                  <a:srgbClr val="C00000"/>
                </a:solidFill>
              </a:rPr>
              <a:t>олноты отражения доходов, расходов и источников финансирования дефицитов бюджетов</a:t>
            </a: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142844" y="1214422"/>
            <a:ext cx="1071570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 prstMaterial="plastic">
            <a:bevelT w="25400" h="1016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1.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бюджетной системы Российской Федерации;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714612" y="1785926"/>
            <a:ext cx="1357322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4.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эффективности использования бюджетных средств;</a:t>
            </a: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357422" y="1214422"/>
            <a:ext cx="1714512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3.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Сбалансированности бюджета;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6643702" y="2143116"/>
            <a:ext cx="1728806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9. Подведомственности расходов бюджетов;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6357950" y="1071546"/>
            <a:ext cx="1571636" cy="101507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8. </a:t>
            </a:r>
          </a:p>
          <a:p>
            <a:pPr algn="ctr">
              <a:defRPr/>
            </a:pPr>
            <a:r>
              <a:rPr lang="ru-RU" sz="1200" dirty="0" err="1" smtClean="0">
                <a:solidFill>
                  <a:srgbClr val="C00000"/>
                </a:solidFill>
                <a:cs typeface="Times New Roman" pitchFamily="18" charset="0"/>
              </a:rPr>
              <a:t>А</a:t>
            </a:r>
            <a:r>
              <a:rPr lang="ru-RU" sz="1200" dirty="0" err="1" smtClean="0">
                <a:solidFill>
                  <a:srgbClr val="C00000"/>
                </a:solidFill>
              </a:rPr>
              <a:t>дресности</a:t>
            </a:r>
            <a:r>
              <a:rPr lang="ru-RU" sz="1200" dirty="0" smtClean="0">
                <a:solidFill>
                  <a:srgbClr val="C00000"/>
                </a:solidFill>
              </a:rPr>
              <a:t> и целевого характера бюджетных средств;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4000496" y="1357298"/>
            <a:ext cx="1214446" cy="11997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5.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Общего (совокупного) покрытия расходов бюджетов;</a:t>
            </a: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143504" y="2000240"/>
            <a:ext cx="1285884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7.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Достоверности бюджета;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5072066" y="1142984"/>
            <a:ext cx="1214446" cy="6457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6.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Прозрачности (открытости);</a:t>
            </a: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858148" y="1214422"/>
            <a:ext cx="1143008" cy="83041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"/>
            </a:lightRig>
          </a:scene3d>
          <a:sp3d extrusionH="25400">
            <a:bevelT w="25400"/>
          </a:sp3d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10. 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Единства кассы.</a:t>
            </a:r>
          </a:p>
          <a:p>
            <a:pPr algn="ctr">
              <a:defRPr/>
            </a:pPr>
            <a:endParaRPr lang="ru-RU" sz="12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91955-1654-438F-823B-045226D4311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7"/>
          <a:ext cx="6786610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74"/>
                <a:gridCol w="980836"/>
              </a:tblGrid>
              <a:tr h="3088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63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образовательных учреждений за счет средств местного бюджета (13 школ, 22 детских сады, 2 учреждения дополнительного образования, 1 оздоровительный лагерь)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190601,5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2063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163880,4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2653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242490,7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474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(присмотр и уход за ребенком) в дошкольных учреждениях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15030,5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930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и обслуживание систем водоочистки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07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и оздоровление детей и подростков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5767,1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077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в муниципальных общеобразовательных учреждениях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15011,2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0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образовательных учреждениях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9492,2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208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образовательных учреждениях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1855,0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8" name="Picture 5" descr="C:\Users\metelkina\Documents\Закон об обл бюджете\2016 г\Бюджет для граждан 2016 г\скачанные файлы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5735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metelkina\Documents\Закон об обл бюджете\2016 г\Бюджет для граждан 2016 г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071813"/>
            <a:ext cx="1857358" cy="164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tver.bezformata.ru/content/image1390247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857760"/>
            <a:ext cx="1857357" cy="178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214422"/>
          <a:ext cx="8572560" cy="507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168"/>
                <a:gridCol w="974154"/>
                <a:gridCol w="974154"/>
                <a:gridCol w="779324"/>
                <a:gridCol w="668919"/>
                <a:gridCol w="759841"/>
              </a:tblGrid>
              <a:tr h="7787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  2018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40414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110 657,1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122 979,7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125946,3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119088,4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118239,5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435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дополнительного образования детей в сфере культуры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46 349,4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54 199,8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49891,1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871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организации досуга и обеспечение жителей города Ржева услугами организаций культуры"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26 197,7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28 283,1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31747,8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883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библиотечного обслуживания населения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21 059,8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901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и проведение массовых, культурно-просветительских и театрально-зрелищных мероприятий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871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"Организация обслуживания учреждений подведомственных Отделу культуры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10884,2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10884,2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10884,2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958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7 145,9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8327,7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714348" y="21429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1500174"/>
          <a:ext cx="6096000" cy="353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881026"/>
              </a:tblGrid>
              <a:tr h="3152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061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культуры за счет средств местного бюджета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 искусств,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клуба, выставочный зал, библиотеки, центр обслуживания учреждений культуры )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99219,5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044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поддержку отрасли культуры (в части приобретения музыкальных инструментов, оборудования и материалов для детских школ искусств по видам искусств и профессиональных образовательных организаций)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91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библиотечных фондов МУК «Ржевская ЦБС»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0908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1520,1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44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учреждениях дополнительного образования,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0442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массовых, культурно-просветительских и театрально-зрелищных мероприятий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1845,0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4" name="Picture 2" descr="http://dk-rzhev.muzkult.ru/img/upload/2444/image_image_735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428736"/>
            <a:ext cx="250033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9" descr="C:\Users\o.zvereva\Pictures\image_image_5308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357562"/>
            <a:ext cx="250033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1" descr="C:\Users\o.zvereva\Desktop\fotosmall.ph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00636"/>
            <a:ext cx="3143272" cy="16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0" descr="C:\Users\o.zvereva\Pictures\hFRjiObYSZ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5000636"/>
            <a:ext cx="2857520" cy="168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2" descr="C:\Users\o.zvereva\Desktop\711779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5214950"/>
            <a:ext cx="250033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214422"/>
          <a:ext cx="8572561" cy="37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240"/>
                <a:gridCol w="837919"/>
                <a:gridCol w="837919"/>
                <a:gridCol w="709009"/>
                <a:gridCol w="709009"/>
                <a:gridCol w="773465"/>
              </a:tblGrid>
              <a:tr h="7521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50142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41 462,9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44 282,9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50148,6</a:t>
                      </a:r>
                      <a:endParaRPr kumimoji="0"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43656,4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42516,4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748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физкультурно-спортивных учреждений, подведомственных Комитету по физической культуре и спорту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38 370,2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39 250,4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39604,5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93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"Подготовка спортивного резерва, развитие спорта высших достижений"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6654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3 "Обеспечение условий для развития на территории города Ржева физической культуры и массового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786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7" y="21429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спорта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etfhd-2019-10-17T131234.0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000636"/>
            <a:ext cx="2321703" cy="154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90202_115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5072074"/>
            <a:ext cx="2214578" cy="147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bBfm60oE2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26" y="5018471"/>
            <a:ext cx="2071734" cy="155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a9ba2474a0adaa25d48aecf97641dd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5072074"/>
            <a:ext cx="203167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8143900" cy="5000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500174"/>
          <a:ext cx="5643602" cy="5075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923"/>
                <a:gridCol w="844679"/>
              </a:tblGrid>
              <a:tr h="3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9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дополнительного образования за счет средств местного бюджета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37894,5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041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приобретение и установку плоскостных спортивных сооружений и оборудования на плоскостные спортивные сооружения на территории города Ржева Тверской области за счет средств местного бюджета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9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укрепление материально-технической базы муниципальных спортивных школ за счет средств местного бюджета(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3340,0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0417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проведения и участие в мероприятиях в области физкультуры и спорта с целю достижения высших спортивных результатов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9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проведения и участия спортсменов города Ржева в спортивно-массовых мероприятиях и соревнованиях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29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материальной помощи победителям и призерам официальных международных, всероссийских и областных соревнований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45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комплексную безопасность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298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проведение ремонта в учреждениях физкультурно-спортивной направленности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2" name="Picture 2" descr="C:\Users\o.zvereva\Pictures\2016-12-01\sport_phr_21022011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2500330" cy="157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C:\Users\o.zvereva\Pictures\2016-12-01\uV3VB6dek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000372"/>
            <a:ext cx="2500330" cy="172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30213" y="92867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00166" y="214291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спорта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7xC2wEdXBx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7983" y="4857760"/>
            <a:ext cx="2428859" cy="161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285860"/>
          <a:ext cx="8572560" cy="212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827"/>
                <a:gridCol w="839187"/>
                <a:gridCol w="751261"/>
                <a:gridCol w="698241"/>
                <a:gridCol w="698241"/>
                <a:gridCol w="626803"/>
              </a:tblGrid>
              <a:tr h="3363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3444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488,6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11 781,1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10553,6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10343,6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6361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"Дополнительные меры по социальной поддержке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9869,9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9869,9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86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2 "Дополнительные меры по социальной поддержке пожилых граждан и лиц с ограниченными возможностями"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10001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защита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26" y="3643312"/>
          <a:ext cx="8572592" cy="301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12"/>
                <a:gridCol w="714380"/>
              </a:tblGrid>
              <a:tr h="4841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41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 (за счет средств местного бюджета-1 184,8 тыс.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руб., родительская плата –  4 739,0 тыс. руб.)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5923,8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8416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 разницы в цене от предоставления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помывок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бане по льготным ценам социально-незащищенным слоям населения города Ржева Тверской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1525,0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41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 малоимущих многодетных семей, нуждающихся в улучшении жилищных условий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1433,0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841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жилых помещений, находящихся в муниципальной собственности, закрепленных за детьми-сиротами и детьми, оставшимися без попечения родителей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9493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поддержка обучающимся в высших учебных заведениях по направлению Администрации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9493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85720" y="3357562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/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224710" name="Прямоугольник 16"/>
          <p:cNvSpPr>
            <a:spLocks noChangeArrowheads="1"/>
          </p:cNvSpPr>
          <p:nvPr/>
        </p:nvSpPr>
        <p:spPr bwMode="auto">
          <a:xfrm>
            <a:off x="285720" y="5286388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это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статусом государственных (муниципальных) служащих, а также лиц, замещающих, муниципальные должности, работников казенных учреждений, лиц, обучающихся (воспитанников) в муниципальных образовательных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учреждениях.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670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защита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71435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годы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9" y="1643049"/>
          <a:ext cx="8572559" cy="3357587"/>
        </p:xfrm>
        <a:graphic>
          <a:graphicData uri="http://schemas.openxmlformats.org/drawingml/2006/table">
            <a:tbl>
              <a:tblPr/>
              <a:tblGrid>
                <a:gridCol w="1954306"/>
                <a:gridCol w="767334"/>
                <a:gridCol w="527541"/>
                <a:gridCol w="527541"/>
                <a:gridCol w="527541"/>
                <a:gridCol w="707385"/>
                <a:gridCol w="707385"/>
                <a:gridCol w="1426763"/>
                <a:gridCol w="1426763"/>
              </a:tblGrid>
              <a:tr h="2957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Наименование публичного </a:t>
                      </a:r>
                      <a:br>
                        <a:rPr lang="ru-RU" sz="900" b="1" i="0" u="none" strike="noStrike" dirty="0"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latin typeface="Times New Roman"/>
                        </a:rPr>
                        <a:t>нормативного обязательства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Код расходов по БК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Реквизиты нормативного правового акта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вид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дата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номер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ЦСР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Доплата к пенсиям муниципальных служащих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242022020Э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29.05.2008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"Об утверждении Положения о муниципальной службе в городе Ржеве Тверской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Пожизненная ежемесячная выплата гражданам , удостоенным звания  "Почетный гражданин  города Ржева Тверской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241042011Э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18.10.2012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"Положения о Звании "Почетный гражданин города Ржева Тверской области"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8" y="1071546"/>
          <a:ext cx="8643997" cy="290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7794"/>
                <a:gridCol w="699385"/>
                <a:gridCol w="699385"/>
                <a:gridCol w="690922"/>
                <a:gridCol w="734274"/>
                <a:gridCol w="722237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                 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3566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6371,0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8418,7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48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"Содействие в решении социально-экономических проблем молодых семей"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365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"Патриотическое и гражданское воспитание молодых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2425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304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"Вовлечение молодёжи в общественно-политическую, социально-экономическую и культурную жизнь общества"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732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туризма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64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«Молодежная политика и развитие туризма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71435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4286256"/>
          <a:ext cx="8572560" cy="23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/>
                <a:gridCol w="928694"/>
              </a:tblGrid>
              <a:tr h="2028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молодым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Проведение, организация и участие в мероприятиях военно-патриотической направленности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049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за счет средств местного бюджета на приобретение ритуальных принадлежностей для проведения церемоний захоронения останков воинов, погибших в годы Великой Отечественной войны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0498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вовлечению молодежи в общественно-политическую, социально-экономическую и культурную жизнь общества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учреждения города Ржева Тверской области «Центр патриотического воспитания»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30213" y="400050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i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i="1" u="sng" dirty="0"/>
          </a:p>
        </p:txBody>
      </p:sp>
      <p:pic>
        <p:nvPicPr>
          <p:cNvPr id="14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1" y="1000108"/>
          <a:ext cx="8786874" cy="2496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917"/>
                <a:gridCol w="839370"/>
                <a:gridCol w="839370"/>
                <a:gridCol w="751427"/>
                <a:gridCol w="698395"/>
                <a:gridCol w="698395"/>
              </a:tblGrid>
              <a:tr h="6000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2150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8 844,6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11 975,9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13567,9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93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эффективности приватизации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5293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контроля за использованием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155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"Управление и распоряжение земельными ресурсами"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34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57290" y="0"/>
            <a:ext cx="77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имуществом и земельными ресурсами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4291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4282" y="3429000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3746432"/>
          <a:ext cx="8786874" cy="275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  <a:gridCol w="857256"/>
              </a:tblGrid>
              <a:tr h="3111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012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технической инвентаризации и определение рыночной стоимости выявленных бесхозяйных и выморочных объектов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имущества города Ржева Тверской области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060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оценку рыночной стоимости, объектов муниципальной собственности, подлежащих приватизации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1012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проведение технической инвентаризации объектов муниципального имущества для его реализации путем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458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определение рыночной стоимости арендной платы для проведения торгов и передачи в аренду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4776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работ по образованию земельных участков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857232"/>
          <a:ext cx="8643998" cy="173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268"/>
                <a:gridCol w="825722"/>
                <a:gridCol w="825722"/>
                <a:gridCol w="739208"/>
                <a:gridCol w="687039"/>
                <a:gridCol w="687039"/>
              </a:tblGrid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753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64 353,6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93 056,3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50869,7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45119,7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41519,7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029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"Комплексное развитие сферы благоустройства на территории города Ржева Тверской области"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26063,1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28 279,9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029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«Благоустройство и ремонт дворовых территорий города Ржева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Тверской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38290,5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64 776,4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71604" y="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города Ржева Тверской области» на 2018-2023 годы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5720" y="2928934"/>
          <a:ext cx="871543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  <a:gridCol w="64294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г. Ржева 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и обслуживание сетей уличного освещения на территории города Ржева Тверской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электрической энергии для осуществления уличного освещения города Ржева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«Город воинской славы» (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 городских кладбищ, воинских захоронений и памятников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4973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 на реализацию программ по поддержке местных инициатив за счет средств местного бюджета, поступлений от юридических лиц и вкладов граждан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4950,0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1736" y="64291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14282" y="257174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/>
          </a:p>
        </p:txBody>
      </p:sp>
      <p:pic>
        <p:nvPicPr>
          <p:cNvPr id="9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42910" y="0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bn18072018-0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143512"/>
            <a:ext cx="892971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9"/>
          <p:cNvSpPr>
            <a:spLocks noChangeArrowheads="1"/>
          </p:cNvSpPr>
          <p:nvPr/>
        </p:nvSpPr>
        <p:spPr bwMode="auto">
          <a:xfrm>
            <a:off x="428596" y="1000108"/>
            <a:ext cx="850112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chemeClr val="bg1"/>
                </a:solidFill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—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система </a:t>
            </a:r>
            <a:r>
              <a:rPr lang="ru-RU" sz="1400" dirty="0">
                <a:cs typeface="Times New Roman" pitchFamily="18" charset="0"/>
              </a:rPr>
              <a:t>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Подпрограмма муниципальной программы (далее - подпрограмма)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часть муниципальной программы, 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b="1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Администратор муниципальной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dirty="0">
                <a:cs typeface="Times New Roman" pitchFamily="18" charset="0"/>
              </a:rPr>
              <a:t>       </a:t>
            </a:r>
            <a:r>
              <a:rPr lang="ru-RU" sz="1400" b="1" u="sng" dirty="0">
                <a:solidFill>
                  <a:srgbClr val="FF0000"/>
                </a:solidFill>
                <a:cs typeface="Times New Roman" pitchFamily="18" charset="0"/>
              </a:rPr>
              <a:t>Главный администратор программы </a:t>
            </a:r>
            <a:r>
              <a:rPr lang="ru-RU" sz="14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400" dirty="0">
                <a:cs typeface="Times New Roman" pitchFamily="18" charset="0"/>
              </a:rPr>
              <a:t> администратор муниципальной программы, координирующий деятельность других администраторов муниципальной программы по разработке и реализации муниципальной программы и (или) ее подпрограмм и определенный при наличии двух и более администраторов муниципальной программы, а также выполняющий функции администратора муниципальной программы в части, касающейся его полномочий;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357298"/>
          <a:ext cx="8572560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826"/>
                <a:gridCol w="825065"/>
                <a:gridCol w="825065"/>
                <a:gridCol w="738620"/>
                <a:gridCol w="686492"/>
                <a:gridCol w="686492"/>
              </a:tblGrid>
              <a:tr h="686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47466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117 327,8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392 801,5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183377,1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174137,1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162232,1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835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развития и сохранности автомобильных дорог общего пользования местного значения"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117 327,8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392 801,5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183377,1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174137,1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162232,1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403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"Поддержка, контроль транспортных перевозок на территории города Ржева"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71736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«Дорожное хозяйство и транспортный комплекс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C:\Users\o.zvereva\Downloads\82d3c2b96414a72529f08cbaf0c8d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0570"/>
            <a:ext cx="2166933" cy="16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 descr="C:\Users\o.zvereva\Downloads\big.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88641" name="Picture 1" descr="C:\Users\o.zvereva\Pictures\2016-12-01\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500570"/>
            <a:ext cx="200026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road_path_macro_summer_stripes_asphalt-814769.jpg!d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500570"/>
            <a:ext cx="2143140" cy="160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расходов за счет средств Дорожного фонда  города Ржева в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2020году </a:t>
            </a:r>
            <a:r>
              <a: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1428737"/>
          <a:ext cx="8572562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943"/>
                <a:gridCol w="818899"/>
                <a:gridCol w="818899"/>
                <a:gridCol w="733099"/>
                <a:gridCol w="681361"/>
                <a:gridCol w="681361"/>
              </a:tblGrid>
              <a:tr h="6552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7 302,8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8 202,7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8743,8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8227,1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2693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сбалансированности и устойчивости бюджета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304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качества организации бюджетного процесса и механизмов эффективного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бюджетирования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685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8181,1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8181,8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00298" y="10001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0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"Управление общественными финансами и обеспечение муниципального финансового контроля в сфере бюджетных правоотношений города Ржева Тверской области"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85720" y="4214818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году:</a:t>
            </a:r>
            <a:endParaRPr lang="ru-RU" sz="1600" b="1" u="sng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714884"/>
          <a:ext cx="8643998" cy="127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103"/>
                <a:gridCol w="949895"/>
              </a:tblGrid>
              <a:tr h="4075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75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обучающих мероприятий для работников ОМСУ и муниципальных учреждений с привлечением сторонних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0756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3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1214420"/>
          <a:ext cx="8858313" cy="522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637"/>
                <a:gridCol w="781616"/>
                <a:gridCol w="781616"/>
                <a:gridCol w="716481"/>
                <a:gridCol w="716481"/>
                <a:gridCol w="716482"/>
              </a:tblGrid>
              <a:tr h="521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50 502,7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51 620,5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51443,3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43503,4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44632,8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434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469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международных связей в городе Ржеве Тверской области и повышение инвестиционной привлекательности города"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380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 противодействии коррупции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80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"Осуществление муниципальным образованием отдельных переданных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7953,4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1699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"Создание условий для эффективного функционирования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901,0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8483,1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871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"Улучшение условий и охраны труда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355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31 706,7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31946,6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66" y="0"/>
            <a:ext cx="764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общество  города Ржева Тверской области»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«Муниципальное управление и гражданское общество  города Ржева Тверской области» 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85720" y="1571612"/>
          <a:ext cx="8572560" cy="47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  <a:gridCol w="857256"/>
              </a:tblGrid>
              <a:tr h="3111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0409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в СМИ значимых для города информационных материалов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редакций городских газет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119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делегациями из городов-побратимов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2700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отдела ЗАГС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 </a:t>
                      </a:r>
                      <a:endParaRPr lang="ru-RU" sz="1200" b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3257,8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612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Тверской области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по созданию, исполнению полномочий и обеспечению деятельности комиссий по делам несовершеннолетних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612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и федерального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3915,1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865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административных зданий находящихся в муниципальной собственности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442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акций, совещаний, конференций, мероприятий значимых для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2410,0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71472" y="1142984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2020 году: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10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1" y="1142984"/>
          <a:ext cx="8643996" cy="117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470"/>
                <a:gridCol w="826264"/>
                <a:gridCol w="826264"/>
                <a:gridCol w="762706"/>
                <a:gridCol w="699146"/>
                <a:gridCol w="699146"/>
              </a:tblGrid>
              <a:tr h="3491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4486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760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«Создание в городе Ржеве комфортной среды для туристов и экскурсантов»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0134" y="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туризма города Ржева Тверской области»  на 2018-2023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78579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4.36Rzhev.Sidor_.Gorod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397281"/>
            <a:ext cx="2500330" cy="194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9514909o7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500570"/>
            <a:ext cx="2500330" cy="180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a3f7454s-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357694"/>
            <a:ext cx="2428892" cy="197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14282" y="2285992"/>
            <a:ext cx="8713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расходования бюджетных средств в 2019 году:</a:t>
            </a:r>
            <a:endParaRPr lang="ru-RU" sz="1600" b="1" u="sng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57158" y="2643182"/>
          <a:ext cx="8643998" cy="17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103"/>
                <a:gridCol w="949895"/>
              </a:tblGrid>
              <a:tr h="265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647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содействие развитию малого и среднего предпринимательства в сфере туризма за счет средств местного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52034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участия в профессиональных выставках представителей города Ржева и объектов туристской индустрии, расположенных на территории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4638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издание печатной информационной и сувенирной продукции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1" name="Picture 10" descr="rzhev-gerb-sovr"/>
          <p:cNvPicPr>
            <a:picLocks noChangeAspect="1" noChangeArrowheads="1"/>
          </p:cNvPicPr>
          <p:nvPr/>
        </p:nvPicPr>
        <p:blipFill>
          <a:blip r:embed="rId8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правопорядка и безопасности населения города Ржева Тверской области»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2020 – 2025 годы</a:t>
            </a: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571472" y="857232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руб.</a:t>
            </a:r>
            <a:endParaRPr lang="ru-RU" sz="1200" b="1" i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85860"/>
          <a:ext cx="8643966" cy="532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1143008"/>
                <a:gridCol w="785818"/>
                <a:gridCol w="1000100"/>
              </a:tblGrid>
              <a:tr h="8565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49759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10569,4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10369,4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10369,4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Подпрограмма"Укрепление правопорядка и общественной безопасности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"Противодействие терроризму и экстремизму, минимизация и ликвидация последствий его проявлений на территории города Ржева"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49626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"Комплексные меры противодействия злоупотреблению наркотическими средствами, психотропными веществами и их незаконному обороту в городе Ржеве"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"Профилактика правонарушений и преступлений несовершеннолетних в городе Ржеве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1186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"Снижение рисков и смягчение последствий чрезвычайных ситуаций природного и техногенного характера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10099,4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10099,4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10099,4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107154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12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Объём бюджетных ассигнований, тыс. руб</a:t>
            </a: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0"/>
            <a:ext cx="8215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расходов бюджета города Ржева Тверской области, не включенные в муниципальные программы г. Ржева Тверской области 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20</a:t>
            </a:r>
            <a:r>
              <a:rPr lang="en-US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26" y="1643050"/>
          <a:ext cx="8644030" cy="421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473"/>
                <a:gridCol w="929492"/>
                <a:gridCol w="849173"/>
                <a:gridCol w="857256"/>
                <a:gridCol w="785818"/>
                <a:gridCol w="785818"/>
              </a:tblGrid>
              <a:tr h="7318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2018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4665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не включенные в муниципальные программы г.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8479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12 593,6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8331,9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2731,9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2731,9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9312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на реализацию мероприятий по обращениям, поступающим к депутатам Законодательного Собрания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924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2962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выплаты по обязательствам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3500,0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885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Отдельные мероприятия,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включенные в муниципальные программы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55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представительного органа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2831,9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2731,9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2731,9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42910" y="14285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1224783" name="Picture 7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85720" y="0"/>
            <a:ext cx="85725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5612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Долговая политика города Ржева Тверской области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2019 - 2021 годы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5"/>
            <a:ext cx="892971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города Ржева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Тверской области на 2020год и плановый период 2021 и 2022 годов,  муниципальный долг города Ржева Тверской области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области муниципальных внутренних заимствований города Ржева Тверской области реализация долговой политики в 2020 году будет направлена на решение задач сбалансированности бюджета города Ржева при соблюдении ограничений по объему долга, установленных бюджетным законодательством.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В рамках среднесрочной бюджетной политики основными целями управления долгом города Ржева Тверской области на 2020-2022 годы являются: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  исполнение Программы муниципальных заимствований, утверждаемой решением о бюджете города Ржева Тверской области;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поддержание положительной кредитной истории города Ржева Тверской области.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Для реализации указанных целей в период  до 2022 года планируется сосредоточить свои усилия на следующих направлениях, определяющих политику заимствований города Ржева Тверской области: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поддержание оптимальной средней срочности долга;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формирование равномерного профиля погашения долга;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контроль за исполнением долговых обязательств;</a:t>
            </a:r>
          </a:p>
          <a:p>
            <a:pPr lvl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информационная открытость.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3071810"/>
          <a:ext cx="8643998" cy="3385188"/>
        </p:xfrm>
        <a:graphic>
          <a:graphicData uri="http://schemas.openxmlformats.org/drawingml/2006/table">
            <a:tbl>
              <a:tblPr/>
              <a:tblGrid>
                <a:gridCol w="1490344"/>
                <a:gridCol w="5367704"/>
                <a:gridCol w="571504"/>
                <a:gridCol w="571504"/>
                <a:gridCol w="642942"/>
              </a:tblGrid>
              <a:tr h="1525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2020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9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4390" marR="4390" marT="4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692 01 00 00 00 00 0000 000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20140,9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-28300,0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-28314,9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692 01 02 00 00 00 0000 000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692 01 03 00 00 00 0000 000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10140,9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-28300,0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-28314,9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692 01 03 00 00 00 0000 700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13624,5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692 01 03 01 00 04 0000 710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Получение кредитов от других бюджетов бюджетной системы Российской Федерации  бюджетом городского округа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13624,5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692 01 03 00 00 00 0000 800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-3483,6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-28300,0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-28314,9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692 01 03 01 00 04 0000 810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Погашение бюджетом городского округа кредитов</a:t>
                      </a:r>
                      <a:r>
                        <a:rPr lang="ru-RU" sz="900" b="1" i="0" u="none" strike="noStrike"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>
                          <a:latin typeface="Times New Roman"/>
                        </a:rPr>
                        <a:t>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-3483,6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-28300,0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latin typeface="Times New Roman"/>
                        </a:rPr>
                        <a:t>-28314,9</a:t>
                      </a:r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692 01 05 00 00 00 0000 000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10000,0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692 01 05 00 00 00 0000 500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-1 197 842,5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692 01 05 02 00 00 0000 500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-1 197 842,5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692 01 05 02 01 00 0000 510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-1 197 842,5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692 01 05 02 01 04 0000 510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Увеличение прочих остатков денежных средств бюджета городского округа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-1 197 842,5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692 01 05 00 00 00 0000 600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1 207 842,5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692 01 05 02 00 00 0000 600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прочих остатков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1 207 842,5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692 01 05 02 01 00 0000 610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Уменьшение прочих остатков денежных средств бюджетов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1 207 842,5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692 01 05 02 01 04 0000 610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Уменьшение прочих остатков денежных средств бюджета городского округа</a:t>
                      </a:r>
                    </a:p>
                  </a:txBody>
                  <a:tcPr marL="4390" marR="4390" marT="4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1 207 842,5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1 154 882,5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1 147 900,5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7" name="Picture 4" descr="0_8da56_6839757d_XL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9"/>
          <p:cNvSpPr>
            <a:spLocks noChangeArrowheads="1"/>
          </p:cNvSpPr>
          <p:nvPr/>
        </p:nvSpPr>
        <p:spPr bwMode="auto">
          <a:xfrm>
            <a:off x="428596" y="928670"/>
            <a:ext cx="850112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chemeClr val="bg1"/>
                </a:solidFill>
                <a:cs typeface="Times New Roman" pitchFamily="18" charset="0"/>
              </a:rPr>
              <a:t>Цель муниципальной программы </a:t>
            </a:r>
            <a:r>
              <a:rPr lang="ru-RU" sz="1300" dirty="0">
                <a:solidFill>
                  <a:schemeClr val="bg1"/>
                </a:solidFill>
                <a:cs typeface="Times New Roman" pitchFamily="18" charset="0"/>
              </a:rPr>
              <a:t>— </a:t>
            </a:r>
            <a:r>
              <a:rPr lang="ru-RU" sz="1300" dirty="0">
                <a:cs typeface="Times New Roman" pitchFamily="18" charset="0"/>
              </a:rPr>
              <a:t>ожидаемое (планируемое) состояние дел в сфере реализации муниципальной 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города Ржева Тверской области и оцениваемое с помощью показателей;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Задача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направление деятельности главного администратора муниципальной программы и (или) администратора (администраторов) муниципальной программы, обеспечивающее достижение цели или целей муниципальной программы во взаимосвязи с другими задачами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Мероприятие подпрограммы (далее - мероприятие)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цели муниципальной 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реализации муниципальной программы, выраженный в количественно измеримых показателях достижения цели муниципальной 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задачи подпрограммы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конечный 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/>
            <a:endParaRPr lang="ru-RU" sz="1300" b="1" u="sng" dirty="0">
              <a:cs typeface="Times New Roman" pitchFamily="18" charset="0"/>
            </a:endParaRP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 —</a:t>
            </a:r>
            <a:r>
              <a:rPr lang="ru-RU" sz="1300" b="1" dirty="0">
                <a:cs typeface="Times New Roman" pitchFamily="18" charset="0"/>
              </a:rPr>
              <a:t> </a:t>
            </a:r>
            <a:r>
              <a:rPr lang="ru-RU" sz="1300" dirty="0"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300" dirty="0">
                <a:cs typeface="Times New Roman" pitchFamily="18" charset="0"/>
              </a:rPr>
              <a:t>       </a:t>
            </a:r>
            <a:r>
              <a:rPr lang="ru-RU" sz="1300" b="1" u="sng" dirty="0">
                <a:solidFill>
                  <a:srgbClr val="FF0000"/>
                </a:solidFill>
                <a:cs typeface="Times New Roman" pitchFamily="18" charset="0"/>
              </a:rPr>
              <a:t>Целевое значение показателя </a:t>
            </a:r>
            <a:r>
              <a:rPr lang="ru-RU" sz="1300" dirty="0">
                <a:solidFill>
                  <a:srgbClr val="FF0000"/>
                </a:solidFill>
                <a:cs typeface="Times New Roman" pitchFamily="18" charset="0"/>
              </a:rPr>
              <a:t>—</a:t>
            </a:r>
            <a:r>
              <a:rPr lang="ru-RU" sz="1300" dirty="0">
                <a:cs typeface="Times New Roman" pitchFamily="18" charset="0"/>
              </a:rPr>
              <a:t> достигаемое в последний год реализации муниципальной программы значение показателя, который формируется нарастающим итогом.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43042" y="142852"/>
            <a:ext cx="6000792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Термины</a:t>
            </a:r>
            <a:endParaRPr lang="ru-RU" sz="2800" b="1" cap="all" baseline="0" dirty="0" smtClean="0"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Cambria" pitchFamily="18" charset="0"/>
              <a:ea typeface="+mj-ea"/>
              <a:cs typeface="+mj-cs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42910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xw_1101263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5429256" y="4572008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500174"/>
            <a:ext cx="6000792" cy="2286016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Основные показатели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Социально-экономического развития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города Ржева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baseline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Cambria" pitchFamily="18" charset="0"/>
                <a:ea typeface="+mj-ea"/>
                <a:cs typeface="+mj-cs"/>
              </a:rPr>
              <a:t>На 2020-2022 годы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286676" cy="8572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Промышленное производство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00034" y="142852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1363933"/>
            <a:ext cx="81439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 defTabSz="914400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Основная отрасль материального производства в экономике г.Ржева- промышленность.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ней занято более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четверти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работающего населения. Промышленные предприятия являются основным источником доходов бюджета города, обеспечивая около 90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поступлений, и поэтому от их эффективной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зависят реальные возможности решения основных социально-экономических проблем.</a:t>
            </a:r>
          </a:p>
          <a:p>
            <a:pPr indent="361950"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Согласно прогноза социально-экономического развития города Ржева Тверской области на 2020-2022 г.г. за отчетный 2018 год объем отгруженных товаров собственного производства, выполненных работ и услуг в действующих ценах составил 12 050,14 млн. руб. (84,6%  к предшествующему 2017 году). Оценка 2019г. – 14 177,8 млн. руб.( 92,9 %), прогноз: на 2020 г. – 14 941,5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(100,7%), 2021 г. – 15 779,3 млн. руб., (101,1%), 2022 г.- 16 757,1 млн. руб.(101,5%).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По данным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9 месяцев 2019 года промышленными предприятиями города Ржева: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отгружено продукции на сумму 6 940,9 млн. руб.;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оборот крупных и средних предприятий за 9 месяцев 2019 года составил 9 971,4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., что составляет 110,9% к соответствующему периоду прошлого года.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4254063"/>
              </p:ext>
            </p:extLst>
          </p:nvPr>
        </p:nvGraphicFramePr>
        <p:xfrm>
          <a:off x="500034" y="3573016"/>
          <a:ext cx="8392446" cy="354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zhev-gerb-sov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28596" y="21429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323816884"/>
              </p:ext>
            </p:extLst>
          </p:nvPr>
        </p:nvGraphicFramePr>
        <p:xfrm>
          <a:off x="785786" y="1397000"/>
          <a:ext cx="803468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9170" y="285728"/>
            <a:ext cx="7724777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Структура обрабатывающих производств                            города Ржева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649497"/>
      </p:ext>
    </p:extLst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5476</TotalTime>
  <Words>8953</Words>
  <Application>Microsoft Office PowerPoint</Application>
  <PresentationFormat>Экран (4:3)</PresentationFormat>
  <Paragraphs>1968</Paragraphs>
  <Slides>59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Промышленное производство</vt:lpstr>
      <vt:lpstr>Структура обрабатывающих производств                            города Ржева</vt:lpstr>
      <vt:lpstr>Потребительский рынок ,  индекс потребительских цен</vt:lpstr>
      <vt:lpstr>Численность населения </vt:lpstr>
      <vt:lpstr>Среднемесячная заработная плата,  прожиточный минимум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Расходы по разделам классификации расходов бюджета </vt:lpstr>
      <vt:lpstr> Программные и непрограммные расходы бюджета  на 2020 год и плановый период 2021 и 2022 годов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     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Объём бюджетных ассигнований, тыс. руб.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s.galagan</dc:creator>
  <cp:lastModifiedBy>Зверева Ольга Викторовна</cp:lastModifiedBy>
  <cp:revision>731</cp:revision>
  <dcterms:created xsi:type="dcterms:W3CDTF">2017-10-19T13:22:55Z</dcterms:created>
  <dcterms:modified xsi:type="dcterms:W3CDTF">2019-11-28T07:36:20Z</dcterms:modified>
</cp:coreProperties>
</file>